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6.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51" r:id="rId6"/>
    <p:sldMasterId id="2147484189" r:id="rId7"/>
    <p:sldMasterId id="2147484200" r:id="rId8"/>
    <p:sldMasterId id="2147484211" r:id="rId9"/>
    <p:sldMasterId id="2147484240" r:id="rId10"/>
    <p:sldMasterId id="2147484250" r:id="rId11"/>
  </p:sldMasterIdLst>
  <p:notesMasterIdLst>
    <p:notesMasterId r:id="rId43"/>
  </p:notesMasterIdLst>
  <p:handoutMasterIdLst>
    <p:handoutMasterId r:id="rId44"/>
  </p:handoutMasterIdLst>
  <p:sldIdLst>
    <p:sldId id="681" r:id="rId12"/>
    <p:sldId id="683" r:id="rId13"/>
    <p:sldId id="658" r:id="rId14"/>
    <p:sldId id="710" r:id="rId15"/>
    <p:sldId id="659" r:id="rId16"/>
    <p:sldId id="694" r:id="rId17"/>
    <p:sldId id="695" r:id="rId18"/>
    <p:sldId id="696" r:id="rId19"/>
    <p:sldId id="698" r:id="rId20"/>
    <p:sldId id="699" r:id="rId21"/>
    <p:sldId id="700" r:id="rId22"/>
    <p:sldId id="701" r:id="rId23"/>
    <p:sldId id="702" r:id="rId24"/>
    <p:sldId id="703" r:id="rId25"/>
    <p:sldId id="661" r:id="rId26"/>
    <p:sldId id="669" r:id="rId27"/>
    <p:sldId id="670" r:id="rId28"/>
    <p:sldId id="677" r:id="rId29"/>
    <p:sldId id="705" r:id="rId30"/>
    <p:sldId id="676" r:id="rId31"/>
    <p:sldId id="671" r:id="rId32"/>
    <p:sldId id="673" r:id="rId33"/>
    <p:sldId id="672" r:id="rId34"/>
    <p:sldId id="680" r:id="rId35"/>
    <p:sldId id="674" r:id="rId36"/>
    <p:sldId id="706" r:id="rId37"/>
    <p:sldId id="690" r:id="rId38"/>
    <p:sldId id="711" r:id="rId39"/>
    <p:sldId id="707" r:id="rId40"/>
    <p:sldId id="708" r:id="rId41"/>
    <p:sldId id="709" r:id="rId42"/>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82FF"/>
    <a:srgbClr val="0072C6"/>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86364" autoAdjust="0"/>
  </p:normalViewPr>
  <p:slideViewPr>
    <p:cSldViewPr snapToGrid="0">
      <p:cViewPr varScale="1">
        <p:scale>
          <a:sx n="41" d="100"/>
          <a:sy n="41" d="100"/>
        </p:scale>
        <p:origin x="822" y="39"/>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outlineViewPr>
    <p:cViewPr>
      <p:scale>
        <a:sx n="33" d="100"/>
        <a:sy n="33" d="100"/>
      </p:scale>
      <p:origin x="0" y="-7244"/>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10/7/2015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10/7/2015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4159776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9028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5128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925306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defRPr/>
            </a:pPr>
            <a:r>
              <a:rPr lang="en-US" b="1" u="sng" dirty="0"/>
              <a:t>ROBLE</a:t>
            </a:r>
          </a:p>
          <a:p>
            <a:pPr defTabSz="914400">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t>Our </a:t>
            </a:r>
            <a:r>
              <a:rPr lang="en-US" dirty="0"/>
              <a:t>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0375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smtClean="0">
              <a:latin typeface="+mn-lt"/>
            </a:endParaRPr>
          </a:p>
          <a:p>
            <a:r>
              <a:rPr lang="en-US" sz="900" dirty="0" smtClean="0">
                <a:latin typeface="+mn-lt"/>
              </a:rPr>
              <a:t>Platform convergence has been a journey which ends today with Windows 10</a:t>
            </a:r>
          </a:p>
          <a:p>
            <a:pPr marL="171450" indent="-171450">
              <a:buFont typeface="Arial" panose="020B0604020202020204" pitchFamily="34" charset="0"/>
              <a:buChar char="•"/>
            </a:pPr>
            <a:r>
              <a:rPr lang="en-US" sz="900" dirty="0" smtClean="0">
                <a:latin typeface="+mn-lt"/>
              </a:rPr>
              <a:t>We started by using the same Internet Explorer code</a:t>
            </a:r>
            <a:r>
              <a:rPr lang="en-US" sz="900" baseline="0" dirty="0" smtClean="0">
                <a:latin typeface="+mn-lt"/>
              </a:rPr>
              <a:t> + engine on </a:t>
            </a:r>
            <a:r>
              <a:rPr lang="en-US" sz="900" dirty="0" smtClean="0">
                <a:latin typeface="+mn-lt"/>
              </a:rPr>
              <a:t>Windows Phone 7.5 and Xbox 360;</a:t>
            </a:r>
            <a:r>
              <a:rPr lang="en-US" sz="900" baseline="0" dirty="0" smtClean="0">
                <a:latin typeface="+mn-lt"/>
              </a:rPr>
              <a:t> and we started implementing the Microsoft modern design language.</a:t>
            </a:r>
            <a:endParaRPr lang="en-US" sz="900" dirty="0" smtClean="0">
              <a:latin typeface="+mn-lt"/>
            </a:endParaRPr>
          </a:p>
          <a:p>
            <a:pPr marL="171450" indent="-171450">
              <a:buFont typeface="Arial" panose="020B0604020202020204" pitchFamily="34" charset="0"/>
              <a:buChar char="•"/>
            </a:pPr>
            <a:r>
              <a:rPr lang="en-US" sz="900" dirty="0" smtClean="0">
                <a:latin typeface="+mn-lt"/>
              </a:rPr>
              <a:t>With the release of Windows 8, we converged the Windows kernel</a:t>
            </a:r>
            <a:r>
              <a:rPr lang="en-US" sz="900" baseline="0" dirty="0" smtClean="0">
                <a:latin typeface="+mn-lt"/>
              </a:rPr>
              <a:t> (which aligns, among other things, the HAL and driver models)</a:t>
            </a:r>
            <a:r>
              <a:rPr lang="en-US" sz="900" dirty="0" smtClean="0">
                <a:latin typeface="+mn-lt"/>
              </a:rPr>
              <a:t>. Windows Phone 8 took advantage of new</a:t>
            </a:r>
            <a:r>
              <a:rPr lang="en-US" sz="900" baseline="0" dirty="0" smtClean="0">
                <a:latin typeface="+mn-lt"/>
              </a:rPr>
              <a:t> lighter-weight kernel to enable multiple CPUs and other improvements, and the</a:t>
            </a:r>
            <a:r>
              <a:rPr lang="en-US" sz="900" dirty="0" smtClean="0">
                <a:latin typeface="+mn-lt"/>
              </a:rPr>
              <a:t> Xbox One was built on top of Windows 8.</a:t>
            </a:r>
            <a:br>
              <a:rPr lang="en-US" sz="900" dirty="0" smtClean="0">
                <a:latin typeface="+mn-lt"/>
              </a:rPr>
            </a:br>
            <a:r>
              <a:rPr lang="en-US" sz="900" dirty="0" smtClean="0">
                <a:latin typeface="+mn-lt"/>
              </a:rPr>
              <a:t>Xbox also introduced xJS,</a:t>
            </a:r>
            <a:r>
              <a:rPr lang="en-US" sz="900" baseline="0" dirty="0" smtClean="0">
                <a:latin typeface="+mn-lt"/>
              </a:rPr>
              <a:t> Xbox’s version of WinJS </a:t>
            </a:r>
            <a:r>
              <a:rPr lang="en-US" sz="900" dirty="0" smtClean="0">
                <a:latin typeface="+mn-lt"/>
              </a:rPr>
              <a:t>so developers could write apps in HTML/WinJS the same framework as available on Windows 8.</a:t>
            </a:r>
          </a:p>
          <a:p>
            <a:pPr marL="171450" indent="-171450">
              <a:buFont typeface="Arial" panose="020B0604020202020204" pitchFamily="34" charset="0"/>
              <a:buChar char="•"/>
            </a:pPr>
            <a:r>
              <a:rPr lang="en-US" sz="900" dirty="0" smtClean="0">
                <a:latin typeface="+mn-lt"/>
              </a:rPr>
              <a:t>With the release of Windows Phone 8.1 the runtimes from Windows 8.1 and phone came together as well – continuing up the Windows stack</a:t>
            </a:r>
            <a:r>
              <a:rPr lang="en-US" sz="900" baseline="0" dirty="0" smtClean="0">
                <a:latin typeface="+mn-lt"/>
              </a:rPr>
              <a:t> and building upon the kernel convergence that happened in 8.0 – aligning the app models and API set, bringing </a:t>
            </a:r>
            <a:r>
              <a:rPr lang="en-US" sz="900" dirty="0" smtClean="0">
                <a:latin typeface="+mn-lt"/>
              </a:rPr>
              <a:t>90%+ API convergence and unification/convergence</a:t>
            </a:r>
            <a:r>
              <a:rPr lang="en-US" sz="900" baseline="0" dirty="0" smtClean="0">
                <a:latin typeface="+mn-lt"/>
              </a:rPr>
              <a:t> of </a:t>
            </a:r>
            <a:r>
              <a:rPr lang="en-US" sz="900" dirty="0" smtClean="0">
                <a:latin typeface="+mn-lt"/>
              </a:rPr>
              <a:t>things like Windows Notification Services, back-stack behavior, sharing contracts, live tiles, etc.</a:t>
            </a:r>
          </a:p>
          <a:p>
            <a:pPr marL="171450" indent="-171450">
              <a:buFont typeface="Arial" panose="020B0604020202020204" pitchFamily="34" charset="0"/>
              <a:buChar char="•"/>
            </a:pPr>
            <a:r>
              <a:rPr lang="en-US" sz="900" dirty="0" smtClean="0">
                <a:latin typeface="+mn-lt"/>
              </a:rPr>
              <a:t>With Windows 10, we bring complete the unification</a:t>
            </a:r>
            <a:r>
              <a:rPr lang="en-US" sz="900" baseline="0" dirty="0" smtClean="0">
                <a:latin typeface="+mn-lt"/>
              </a:rPr>
              <a:t> of Windows families, and now provide a Windows core that can be used on embedded and IoT devices.</a:t>
            </a:r>
            <a:endParaRPr lang="en-US" sz="900" dirty="0" smtClean="0">
              <a:latin typeface="+mn-lt"/>
            </a:endParaRPr>
          </a:p>
          <a:p>
            <a:pPr defTabSz="894250">
              <a:lnSpc>
                <a:spcPct val="100000"/>
              </a:lnSpc>
              <a:spcAft>
                <a:spcPts val="0"/>
              </a:spcAft>
              <a:defRPr/>
            </a:pPr>
            <a:endParaRPr lang="en-US" dirty="0" smtClean="0"/>
          </a:p>
          <a:p>
            <a:pPr defTabSz="894250">
              <a:lnSpc>
                <a:spcPct val="100000"/>
              </a:lnSpc>
              <a:spcAft>
                <a:spcPts val="0"/>
              </a:spcAft>
              <a:defRPr/>
            </a:pPr>
            <a:endParaRPr lang="en-US" dirty="0" smtClean="0"/>
          </a:p>
          <a:p>
            <a:pPr defTabSz="894250">
              <a:lnSpc>
                <a:spcPct val="100000"/>
              </a:lnSpc>
              <a:spcAft>
                <a:spcPts val="0"/>
              </a:spcAft>
              <a:defRPr/>
            </a:pPr>
            <a:r>
              <a:rPr lang="en-US" baseline="0" dirty="0" smtClean="0"/>
              <a:t>Background data:</a:t>
            </a:r>
            <a:endParaRPr lang="en-US" dirty="0" smtClean="0"/>
          </a:p>
          <a:p>
            <a:pPr defTabSz="894250">
              <a:lnSpc>
                <a:spcPct val="100000"/>
              </a:lnSpc>
              <a:spcAft>
                <a:spcPts val="0"/>
              </a:spcAft>
              <a:defRPr/>
            </a:pPr>
            <a:r>
              <a:rPr lang="en-US" baseline="0" dirty="0" smtClean="0"/>
              <a:t>9/15/11 Windows Phone 7.5</a:t>
            </a:r>
            <a:endParaRPr lang="en-US" dirty="0" smtClean="0"/>
          </a:p>
          <a:p>
            <a:r>
              <a:rPr lang="en-US" dirty="0" smtClean="0"/>
              <a:t>10/26/12 Windows</a:t>
            </a:r>
            <a:r>
              <a:rPr lang="en-US" baseline="0" dirty="0" smtClean="0"/>
              <a:t> 8</a:t>
            </a:r>
          </a:p>
          <a:p>
            <a:pPr defTabSz="894250">
              <a:lnSpc>
                <a:spcPct val="100000"/>
              </a:lnSpc>
              <a:spcAft>
                <a:spcPts val="0"/>
              </a:spcAft>
              <a:defRPr/>
            </a:pPr>
            <a:r>
              <a:rPr lang="en-US" baseline="0" dirty="0" smtClean="0"/>
              <a:t>10/29/12 Windows Phone 8</a:t>
            </a:r>
            <a:endParaRPr lang="en-US" dirty="0" smtClean="0"/>
          </a:p>
          <a:p>
            <a:r>
              <a:rPr lang="en-US" baseline="0" dirty="0" smtClean="0"/>
              <a:t>10/18/13 Windows 8.1</a:t>
            </a:r>
          </a:p>
          <a:p>
            <a:r>
              <a:rPr lang="en-US" baseline="0" dirty="0" smtClean="0"/>
              <a:t>11/22/13 Xbox One</a:t>
            </a:r>
          </a:p>
          <a:p>
            <a:r>
              <a:rPr lang="en-US" baseline="0" dirty="0" smtClean="0"/>
              <a:t>4/8/14 Windows 8.1 Update</a:t>
            </a:r>
          </a:p>
          <a:p>
            <a:r>
              <a:rPr lang="en-US" baseline="0" dirty="0" smtClean="0"/>
              <a:t>3/26/14 Windows Phone 8.1</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6</a:t>
            </a:fld>
            <a:endParaRPr lang="en-US" dirty="0">
              <a:solidFill>
                <a:prstClr val="black"/>
              </a:solidFill>
              <a:latin typeface="Arial"/>
            </a:endParaRPr>
          </a:p>
        </p:txBody>
      </p:sp>
    </p:spTree>
    <p:extLst>
      <p:ext uri="{BB962C8B-B14F-4D97-AF65-F5344CB8AC3E}">
        <p14:creationId xmlns:p14="http://schemas.microsoft.com/office/powerpoint/2010/main" val="1234842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To bring the family</a:t>
            </a:r>
            <a:r>
              <a:rPr lang="en-US" baseline="0" dirty="0" smtClean="0"/>
              <a:t> together, Windows 10 is built upon a unified core (the Windows core) and a unified app platform (Universal Windows platform), meaning that all of our device families run Windows at their core. This provides the consistency that users need and the tailored experiences desire.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Gone are the days of Microsoft maintaining a number of code-bases that works to build bridges across silos; Windows has evolved to do that itself. And gone are the days of ISVs doing this as well – targeting Windows provides a single roadmap to the billion+ Windows screens.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dirty="0" smtClean="0"/>
              <a:t>Enabling</a:t>
            </a:r>
            <a:r>
              <a:rPr lang="en-US" baseline="0" dirty="0" smtClean="0"/>
              <a:t> this consistent, yet tailored, Windows experience are a number of services:</a:t>
            </a:r>
            <a:endParaRPr lang="en-US" dirty="0" smtClean="0"/>
          </a:p>
          <a:p>
            <a:pPr marL="514350" lvl="1" indent="-171450">
              <a:buFont typeface="Arial" panose="020B0604020202020204" pitchFamily="34" charset="0"/>
              <a:buChar char="•"/>
            </a:pPr>
            <a:r>
              <a:rPr lang="en-US" sz="800" dirty="0" smtClean="0"/>
              <a:t>Adaptive UX:</a:t>
            </a:r>
            <a:r>
              <a:rPr lang="en-US" sz="800" baseline="0" dirty="0" smtClean="0"/>
              <a:t> User interface design that adapts and reacts to the device family it’s running on</a:t>
            </a:r>
          </a:p>
          <a:p>
            <a:pPr marL="514350" lvl="1" indent="-171450">
              <a:buFont typeface="Arial" panose="020B0604020202020204" pitchFamily="34" charset="0"/>
              <a:buChar char="•"/>
            </a:pPr>
            <a:r>
              <a:rPr lang="en-US" sz="800" baseline="0" dirty="0" smtClean="0"/>
              <a:t>Natural user inputs: Speech, natural ink, gesture and facial recognition</a:t>
            </a:r>
          </a:p>
          <a:p>
            <a:pPr marL="514350" lvl="1" indent="-171450">
              <a:buFont typeface="Arial" panose="020B0604020202020204" pitchFamily="34" charset="0"/>
              <a:buChar char="•"/>
            </a:pPr>
            <a:r>
              <a:rPr lang="en-US" sz="800" baseline="0" dirty="0" smtClean="0"/>
              <a:t>Cloud-based intelligent services: Cortana AI, personal hubs, OneDrive, Office 365, Windows notification services, credential locker</a:t>
            </a:r>
          </a:p>
          <a:p>
            <a:pPr marL="514350" lvl="1" indent="-171450">
              <a:buFont typeface="Arial" panose="020B0604020202020204" pitchFamily="34" charset="0"/>
              <a:buChar char="•"/>
            </a:pPr>
            <a:r>
              <a:rPr lang="en-US" sz="800" baseline="0" dirty="0" smtClean="0"/>
              <a:t>Windows Store: Universally available apps and games, digital media</a:t>
            </a:r>
          </a:p>
          <a:p>
            <a:pPr marL="0" indent="0">
              <a:buFont typeface="Arial" panose="020B0604020202020204" pitchFamily="34" charset="0"/>
              <a:buNone/>
            </a:pPr>
            <a:endParaRPr lang="en-US" sz="800" baseline="0" dirty="0" smtClean="0"/>
          </a:p>
          <a:p>
            <a:pPr marL="0" indent="0">
              <a:buFont typeface="Arial" panose="020B0604020202020204" pitchFamily="34" charset="0"/>
              <a:buNone/>
            </a:pPr>
            <a:r>
              <a:rPr lang="en-US" sz="800" baseline="0" dirty="0" smtClean="0"/>
              <a:t>For the app builder, this also means that you can build one Windows solution that runs across all of the Windows device families, and use these Windows services to tailor your experience at runtime.</a:t>
            </a:r>
            <a:endParaRPr lang="en-US" sz="800"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7</a:t>
            </a:fld>
            <a:endParaRPr lang="en-US" dirty="0">
              <a:solidFill>
                <a:prstClr val="black"/>
              </a:solidFill>
              <a:latin typeface="Arial"/>
            </a:endParaRPr>
          </a:p>
        </p:txBody>
      </p:sp>
    </p:spTree>
    <p:extLst>
      <p:ext uri="{BB962C8B-B14F-4D97-AF65-F5344CB8AC3E}">
        <p14:creationId xmlns:p14="http://schemas.microsoft.com/office/powerpoint/2010/main" val="3563460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new UWP application and build a simple responsive layout (TBD)</a:t>
            </a:r>
            <a:endParaRPr lang="en-US" dirty="0"/>
          </a:p>
        </p:txBody>
      </p:sp>
      <p:sp>
        <p:nvSpPr>
          <p:cNvPr id="4" name="Date Placeholder 3"/>
          <p:cNvSpPr>
            <a:spLocks noGrp="1"/>
          </p:cNvSpPr>
          <p:nvPr>
            <p:ph type="dt" idx="10"/>
          </p:nvPr>
        </p:nvSpPr>
        <p:spPr/>
        <p:txBody>
          <a:bodyPr/>
          <a:lstStyle/>
          <a:p>
            <a:fld id="{6B8BF90D-BD61-43D7-93E0-6CBEC8B2313A}"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2764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4FEFE75-68DA-4913-B3E8-A4425B5A08D2}" type="datetime1">
              <a:rPr lang="en-US" smtClean="0"/>
              <a:t>10/7/2015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98062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OneDrive Images</a:t>
            </a:r>
            <a:endParaRPr lang="en-US" dirty="0"/>
          </a:p>
        </p:txBody>
      </p:sp>
      <p:sp>
        <p:nvSpPr>
          <p:cNvPr id="4" name="Date Placeholder 3"/>
          <p:cNvSpPr>
            <a:spLocks noGrp="1"/>
          </p:cNvSpPr>
          <p:nvPr>
            <p:ph type="dt" idx="10"/>
          </p:nvPr>
        </p:nvSpPr>
        <p:spPr/>
        <p:txBody>
          <a:bodyPr/>
          <a:lstStyle/>
          <a:p>
            <a:fld id="{6B8BF90D-BD61-43D7-93E0-6CBEC8B2313A}" type="datetime1">
              <a:rPr lang="en-US" smtClean="0">
                <a:solidFill>
                  <a:prstClr val="black"/>
                </a:solidFill>
              </a:rPr>
              <a:pPr/>
              <a:t>10/7/2015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80968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3915188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59719895"/>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379467403"/>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72757314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4142160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21634345"/>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43153184"/>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053712389"/>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95421708"/>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88707476"/>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24088541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952522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95672307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69830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marL="0" marR="0" lvl="0" indent="0" algn="ctr" defTabSz="91373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2268092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81550504"/>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4"/>
            <a:ext cx="11722682" cy="1205345"/>
          </a:xfrm>
          <a:prstGeom prst="rect">
            <a:avLst/>
          </a:prstGeom>
        </p:spPr>
        <p:txBody>
          <a:bodyPr/>
          <a:lstStyle>
            <a:lvl1pPr>
              <a:defRPr sz="3998">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90"/>
            <a:ext cx="11533187" cy="5159375"/>
          </a:xfrm>
          <a:prstGeom prst="rect">
            <a:avLst/>
          </a:prstGeom>
        </p:spPr>
        <p:txBody>
          <a:bodyPr/>
          <a:lstStyle>
            <a:lvl1pPr marL="342628" indent="-342628">
              <a:lnSpc>
                <a:spcPct val="100000"/>
              </a:lnSpc>
              <a:spcBef>
                <a:spcPts val="1798"/>
              </a:spcBef>
              <a:buClr>
                <a:schemeClr val="accent1"/>
              </a:buClr>
              <a:buSzPct val="100000"/>
              <a:buFont typeface="Arial" pitchFamily="34" charset="0"/>
              <a:buChar char="•"/>
              <a:defRPr sz="3198">
                <a:solidFill>
                  <a:srgbClr val="002050">
                    <a:alpha val="99000"/>
                  </a:srgbClr>
                </a:solidFill>
                <a:latin typeface="Segoe UI Light" panose="020B0502040204020203" pitchFamily="34" charset="0"/>
                <a:cs typeface="Segoe UI Light" panose="020B0502040204020203" pitchFamily="34" charset="0"/>
              </a:defRPr>
            </a:lvl1pPr>
            <a:lvl2pPr marL="807399" indent="-344215">
              <a:lnSpc>
                <a:spcPct val="100000"/>
              </a:lnSpc>
              <a:spcBef>
                <a:spcPts val="400"/>
              </a:spcBef>
              <a:spcAft>
                <a:spcPts val="400"/>
              </a:spcAft>
              <a:buClr>
                <a:schemeClr val="tx1">
                  <a:lumMod val="75000"/>
                  <a:lumOff val="25000"/>
                </a:schemeClr>
              </a:buClr>
              <a:buSzPct val="85000"/>
              <a:buFont typeface="Segoe UI" pitchFamily="34" charset="0"/>
              <a:buChar char="–"/>
              <a:defRPr sz="2798">
                <a:solidFill>
                  <a:schemeClr val="tx1">
                    <a:alpha val="99000"/>
                  </a:schemeClr>
                </a:solidFill>
                <a:latin typeface="Segoe UI Light" panose="020B0502040204020203" pitchFamily="34" charset="0"/>
                <a:cs typeface="Segoe UI Light" panose="020B0502040204020203" pitchFamily="34" charset="0"/>
              </a:defRPr>
            </a:lvl2pPr>
            <a:lvl3pPr marL="1197614" indent="-342628">
              <a:lnSpc>
                <a:spcPct val="100000"/>
              </a:lnSpc>
              <a:spcBef>
                <a:spcPts val="200"/>
              </a:spcBef>
              <a:spcAft>
                <a:spcPts val="200"/>
              </a:spcAft>
              <a:buClr>
                <a:schemeClr val="tx1">
                  <a:lumMod val="75000"/>
                  <a:lumOff val="25000"/>
                </a:schemeClr>
              </a:buClr>
              <a:buSzPct val="85000"/>
              <a:buFont typeface="Courier New" pitchFamily="49" charset="0"/>
              <a:buChar char="o"/>
              <a:defRPr sz="1798">
                <a:solidFill>
                  <a:schemeClr val="tx1">
                    <a:alpha val="99000"/>
                  </a:schemeClr>
                </a:solidFill>
                <a:latin typeface="Segoe UI Light" panose="020B0502040204020203" pitchFamily="34" charset="0"/>
                <a:cs typeface="Segoe UI Light" panose="020B0502040204020203" pitchFamily="34" charset="0"/>
              </a:defRPr>
            </a:lvl3pPr>
            <a:lvl4pPr>
              <a:defRPr sz="1998"/>
            </a:lvl4pPr>
            <a:lvl5pPr>
              <a:defRPr sz="1998"/>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159303378"/>
      </p:ext>
    </p:extLst>
  </p:cSld>
  <p:clrMapOvr>
    <a:masterClrMapping/>
  </p:clrMapOvr>
  <p:transition>
    <p:fade/>
  </p:transition>
  <p:timing>
    <p:tnLst>
      <p:par>
        <p:cTn id="1" dur="indefinite" restart="never" nodeType="tmRoot"/>
      </p:par>
    </p:tnLst>
  </p:timing>
  <p:hf hdr="0"/>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marR="0" lvl="1" indent="0" algn="l" defTabSz="913364"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21088088"/>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2" y="3775166"/>
            <a:ext cx="11354938" cy="1933979"/>
          </a:xfrm>
          <a:prstGeom prst="rect">
            <a:avLst/>
          </a:prstGeom>
        </p:spPr>
        <p:txBody>
          <a:bodyPr anchor="t" anchorCtr="0">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2" y="2942705"/>
            <a:ext cx="11354938" cy="748146"/>
          </a:xfrm>
          <a:prstGeom prst="rect">
            <a:avLst/>
          </a:prstGeom>
        </p:spPr>
        <p:txBody>
          <a:bodyPr>
            <a:noAutofit/>
          </a:bodyPr>
          <a:lstStyle>
            <a:lvl1pPr marL="0" indent="0" algn="l">
              <a:lnSpc>
                <a:spcPct val="90000"/>
              </a:lnSpc>
              <a:spcBef>
                <a:spcPts val="0"/>
              </a:spcBef>
              <a:buNone/>
              <a:defRPr sz="2398" b="0" cap="none" baseline="0">
                <a:solidFill>
                  <a:schemeClr val="bg1">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572547829"/>
      </p:ext>
    </p:extLst>
  </p:cSld>
  <p:clrMapOvr>
    <a:masterClrMapping/>
  </p:clrMapOvr>
  <p:transition>
    <p:fade/>
  </p:transition>
  <p:timing>
    <p:tnLst>
      <p:par>
        <p:cTn id="1" dur="indefinite" restart="never" nodeType="tmRoot"/>
      </p:par>
    </p:tnLst>
  </p:timing>
  <p:hf hdr="0"/>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6499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625000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15998656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59"/>
            </a:lvl2pPr>
            <a:lvl3pPr marL="223963" indent="0">
              <a:buNone/>
              <a:defRPr/>
            </a:lvl3pPr>
            <a:lvl4pPr marL="447924" indent="0">
              <a:buNone/>
              <a:defRPr/>
            </a:lvl4pPr>
            <a:lvl5pPr marL="67188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4632299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1"/>
            <a:ext cx="9858104" cy="899665"/>
          </a:xfrm>
        </p:spPr>
        <p:txBody>
          <a:bodyPr/>
          <a:lstStyle>
            <a:lvl1pPr marL="228606" indent="-228606">
              <a:defRPr sz="5878"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313722932"/>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65454332"/>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69159492"/>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6324632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13343307"/>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62587177"/>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23934385"/>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62351350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0671518"/>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43" rtl="0" eaLnBrk="1" fontAlgn="base" latinLnBrk="0" hangingPunct="1">
              <a:lnSpc>
                <a:spcPct val="100000"/>
              </a:lnSpc>
              <a:spcBef>
                <a:spcPct val="0"/>
              </a:spcBef>
              <a:spcAft>
                <a:spcPct val="0"/>
              </a:spcAft>
              <a:buClrTx/>
              <a:buSzTx/>
              <a:buFontTx/>
              <a:buNone/>
              <a:tabLst/>
              <a:defRPr/>
            </a:pPr>
            <a:endParaRPr kumimoji="0" lang="en-US" sz="220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6460431"/>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7"/>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19" indent="0" algn="ctr">
              <a:buNone/>
              <a:defRPr sz="1999"/>
            </a:lvl2pPr>
            <a:lvl3pPr marL="914038" indent="0" algn="ctr">
              <a:buNone/>
              <a:defRPr sz="1799"/>
            </a:lvl3pPr>
            <a:lvl4pPr marL="1371057" indent="0" algn="ctr">
              <a:buNone/>
              <a:defRPr sz="1600"/>
            </a:lvl4pPr>
            <a:lvl5pPr marL="1828076" indent="0" algn="ctr">
              <a:buNone/>
              <a:defRPr sz="1600"/>
            </a:lvl5pPr>
            <a:lvl6pPr marL="2285094" indent="0" algn="ctr">
              <a:buNone/>
              <a:defRPr sz="1600"/>
            </a:lvl6pPr>
            <a:lvl7pPr marL="2742114" indent="0" algn="ctr">
              <a:buNone/>
              <a:defRPr sz="1600"/>
            </a:lvl7pPr>
            <a:lvl8pPr marL="3199133" indent="0" algn="ctr">
              <a:buNone/>
              <a:defRPr sz="1600"/>
            </a:lvl8pPr>
            <a:lvl9pPr marL="3656151"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6920175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116102684"/>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7"/>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914005"/>
            <a:fld id="{5022B9EA-8A4B-4820-9B50-EA48DAD4C81E}" type="datetimeFigureOut">
              <a:rPr lang="en-US" smtClean="0">
                <a:solidFill>
                  <a:srgbClr val="404040"/>
                </a:solidFill>
              </a:rPr>
              <a:pPr defTabSz="914005"/>
              <a:t>10/7/2015</a:t>
            </a:fld>
            <a:endParaRPr lang="en-US">
              <a:solidFill>
                <a:srgbClr val="404040"/>
              </a:solidFill>
            </a:endParaRPr>
          </a:p>
        </p:txBody>
      </p:sp>
      <p:sp>
        <p:nvSpPr>
          <p:cNvPr id="5" name="Footer Placeholder 4"/>
          <p:cNvSpPr>
            <a:spLocks noGrp="1"/>
          </p:cNvSpPr>
          <p:nvPr>
            <p:ph type="ftr" sz="quarter" idx="11"/>
          </p:nvPr>
        </p:nvSpPr>
        <p:spPr/>
        <p:txBody>
          <a:bodyPr/>
          <a:lstStyle/>
          <a:p>
            <a:pPr defTabSz="914005"/>
            <a:endParaRPr lang="en-US">
              <a:solidFill>
                <a:srgbClr val="404040"/>
              </a:solidFill>
            </a:endParaRPr>
          </a:p>
        </p:txBody>
      </p:sp>
      <p:sp>
        <p:nvSpPr>
          <p:cNvPr id="6" name="Slide Number Placeholder 5"/>
          <p:cNvSpPr>
            <a:spLocks noGrp="1"/>
          </p:cNvSpPr>
          <p:nvPr>
            <p:ph type="sldNum" sz="quarter" idx="12"/>
          </p:nvPr>
        </p:nvSpPr>
        <p:spPr/>
        <p:txBody>
          <a:bodyPr/>
          <a:lstStyle/>
          <a:p>
            <a:pPr defTabSz="914005"/>
            <a:fld id="{BA38A8DF-5C70-4E2A-B910-C472A6E67C22}" type="slidenum">
              <a:rPr lang="en-US" smtClean="0">
                <a:solidFill>
                  <a:srgbClr val="404040"/>
                </a:solidFill>
              </a:rPr>
              <a:pPr defTabSz="914005"/>
              <a:t>‹#›</a:t>
            </a:fld>
            <a:endParaRPr lang="en-US">
              <a:solidFill>
                <a:srgbClr val="404040"/>
              </a:solidFill>
            </a:endParaRPr>
          </a:p>
        </p:txBody>
      </p:sp>
    </p:spTree>
    <p:extLst>
      <p:ext uri="{BB962C8B-B14F-4D97-AF65-F5344CB8AC3E}">
        <p14:creationId xmlns:p14="http://schemas.microsoft.com/office/powerpoint/2010/main" val="1741025786"/>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914038"/>
            <a:fld id="{5022B9EA-8A4B-4820-9B50-EA48DAD4C81E}" type="datetimeFigureOut">
              <a:rPr lang="en-US" smtClean="0">
                <a:solidFill>
                  <a:srgbClr val="404040"/>
                </a:solidFill>
              </a:rPr>
              <a:pPr defTabSz="914038"/>
              <a:t>10/7/2015</a:t>
            </a:fld>
            <a:endParaRPr lang="en-US">
              <a:solidFill>
                <a:srgbClr val="404040"/>
              </a:solidFill>
            </a:endParaRPr>
          </a:p>
        </p:txBody>
      </p:sp>
      <p:sp>
        <p:nvSpPr>
          <p:cNvPr id="6" name="Footer Placeholder 5"/>
          <p:cNvSpPr>
            <a:spLocks noGrp="1"/>
          </p:cNvSpPr>
          <p:nvPr>
            <p:ph type="ftr" sz="quarter" idx="11"/>
          </p:nvPr>
        </p:nvSpPr>
        <p:spPr/>
        <p:txBody>
          <a:bodyPr/>
          <a:lstStyle/>
          <a:p>
            <a:pPr defTabSz="914038"/>
            <a:endParaRPr lang="en-US">
              <a:solidFill>
                <a:srgbClr val="404040"/>
              </a:solidFill>
            </a:endParaRPr>
          </a:p>
        </p:txBody>
      </p:sp>
      <p:sp>
        <p:nvSpPr>
          <p:cNvPr id="7" name="Slide Number Placeholder 6"/>
          <p:cNvSpPr>
            <a:spLocks noGrp="1"/>
          </p:cNvSpPr>
          <p:nvPr>
            <p:ph type="sldNum" sz="quarter" idx="12"/>
          </p:nvPr>
        </p:nvSpPr>
        <p:spPr/>
        <p:txBody>
          <a:bodyPr/>
          <a:lstStyle/>
          <a:p>
            <a:pPr defTabSz="914038"/>
            <a:fld id="{BA38A8DF-5C70-4E2A-B910-C472A6E67C22}" type="slidenum">
              <a:rPr lang="en-US" smtClean="0">
                <a:solidFill>
                  <a:srgbClr val="404040"/>
                </a:solidFill>
              </a:rPr>
              <a:pPr defTabSz="914038"/>
              <a:t>‹#›</a:t>
            </a:fld>
            <a:endParaRPr lang="en-US">
              <a:solidFill>
                <a:srgbClr val="404040"/>
              </a:solidFill>
            </a:endParaRPr>
          </a:p>
        </p:txBody>
      </p:sp>
    </p:spTree>
    <p:extLst>
      <p:ext uri="{BB962C8B-B14F-4D97-AF65-F5344CB8AC3E}">
        <p14:creationId xmlns:p14="http://schemas.microsoft.com/office/powerpoint/2010/main" val="2155692240"/>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571" y="1681163"/>
            <a:ext cx="5156443"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571" y="2505075"/>
            <a:ext cx="5156443"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592" y="1681163"/>
            <a:ext cx="5181838" cy="823912"/>
          </a:xfrm>
        </p:spPr>
        <p:txBody>
          <a:bodyPr anchor="b"/>
          <a:lstStyle>
            <a:lvl1pPr marL="0" indent="0">
              <a:buNone/>
              <a:defRPr sz="2399" b="1"/>
            </a:lvl1pPr>
            <a:lvl2pPr marL="457019" indent="0">
              <a:buNone/>
              <a:defRPr sz="1999" b="1"/>
            </a:lvl2pPr>
            <a:lvl3pPr marL="914038" indent="0">
              <a:buNone/>
              <a:defRPr sz="1799" b="1"/>
            </a:lvl3pPr>
            <a:lvl4pPr marL="1371057" indent="0">
              <a:buNone/>
              <a:defRPr sz="1600" b="1"/>
            </a:lvl4pPr>
            <a:lvl5pPr marL="1828076" indent="0">
              <a:buNone/>
              <a:defRPr sz="1600" b="1"/>
            </a:lvl5pPr>
            <a:lvl6pPr marL="2285094" indent="0">
              <a:buNone/>
              <a:defRPr sz="1600" b="1"/>
            </a:lvl6pPr>
            <a:lvl7pPr marL="2742114" indent="0">
              <a:buNone/>
              <a:defRPr sz="1600" b="1"/>
            </a:lvl7pPr>
            <a:lvl8pPr marL="3199133" indent="0">
              <a:buNone/>
              <a:defRPr sz="1600" b="1"/>
            </a:lvl8pPr>
            <a:lvl9pPr marL="3656151"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592" y="2505075"/>
            <a:ext cx="518183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091"/>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392605656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091"/>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0265" y="6021143"/>
            <a:ext cx="1763267" cy="813816"/>
          </a:xfrm>
          <a:prstGeom prst="rect">
            <a:avLst/>
          </a:prstGeom>
        </p:spPr>
      </p:pic>
    </p:spTree>
    <p:extLst>
      <p:ext uri="{BB962C8B-B14F-4D97-AF65-F5344CB8AC3E}">
        <p14:creationId xmlns:p14="http://schemas.microsoft.com/office/powerpoint/2010/main" val="1210557749"/>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091"/>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475991215"/>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1839" y="987426"/>
            <a:ext cx="6170592"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09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2097842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1839" y="987426"/>
            <a:ext cx="6170592" cy="4873625"/>
          </a:xfrm>
        </p:spPr>
        <p:txBody>
          <a:bodyPr/>
          <a:lstStyle>
            <a:lvl1pPr marL="0" indent="0">
              <a:buNone/>
              <a:defRPr sz="3199"/>
            </a:lvl1pPr>
            <a:lvl2pPr marL="457019" indent="0">
              <a:buNone/>
              <a:defRPr sz="2799"/>
            </a:lvl2pPr>
            <a:lvl3pPr marL="914038" indent="0">
              <a:buNone/>
              <a:defRPr sz="2399"/>
            </a:lvl3pPr>
            <a:lvl4pPr marL="1371057" indent="0">
              <a:buNone/>
              <a:defRPr sz="1999"/>
            </a:lvl4pPr>
            <a:lvl5pPr marL="1828076" indent="0">
              <a:buNone/>
              <a:defRPr sz="1999"/>
            </a:lvl5pPr>
            <a:lvl6pPr marL="2285094" indent="0">
              <a:buNone/>
              <a:defRPr sz="1999"/>
            </a:lvl6pPr>
            <a:lvl7pPr marL="2742114" indent="0">
              <a:buNone/>
              <a:defRPr sz="1999"/>
            </a:lvl7pPr>
            <a:lvl8pPr marL="3199133" indent="0">
              <a:buNone/>
              <a:defRPr sz="1999"/>
            </a:lvl8pPr>
            <a:lvl9pPr marL="3656151"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19" indent="0">
              <a:buNone/>
              <a:defRPr sz="1400"/>
            </a:lvl2pPr>
            <a:lvl3pPr marL="914038" indent="0">
              <a:buNone/>
              <a:defRPr sz="1200"/>
            </a:lvl3pPr>
            <a:lvl4pPr marL="1371057" indent="0">
              <a:buNone/>
              <a:defRPr sz="1000"/>
            </a:lvl4pPr>
            <a:lvl5pPr marL="1828076" indent="0">
              <a:buNone/>
              <a:defRPr sz="1000"/>
            </a:lvl5pPr>
            <a:lvl6pPr marL="2285094" indent="0">
              <a:buNone/>
              <a:defRPr sz="1000"/>
            </a:lvl6pPr>
            <a:lvl7pPr marL="2742114" indent="0">
              <a:buNone/>
              <a:defRPr sz="1000"/>
            </a:lvl7pPr>
            <a:lvl8pPr marL="3199133" indent="0">
              <a:buNone/>
              <a:defRPr sz="1000"/>
            </a:lvl8pPr>
            <a:lvl9pPr marL="3656151"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091"/>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175356000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59023074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6"/>
            <a:ext cx="262821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7983" y="365126"/>
            <a:ext cx="7732286"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9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spTree>
    <p:extLst>
      <p:ext uri="{BB962C8B-B14F-4D97-AF65-F5344CB8AC3E}">
        <p14:creationId xmlns:p14="http://schemas.microsoft.com/office/powerpoint/2010/main" val="17243308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74413703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5" y="2312127"/>
            <a:ext cx="11122924"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868913823"/>
      </p:ext>
    </p:extLst>
  </p:cSld>
  <p:clrMapOvr>
    <a:masterClrMapping/>
  </p:clrMapOvr>
  <p:transition>
    <p:fade/>
  </p:transition>
  <p:timing>
    <p:tnLst>
      <p:par>
        <p:cTn id="1" dur="indefinite" restart="never" nodeType="tmRoot"/>
      </p:par>
    </p:tnLst>
  </p:timing>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29285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9839904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52987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79358624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2991259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518633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072894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70343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2096538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49628945"/>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8440645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2349156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9314669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34584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348478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0386802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0155803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6811729"/>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562125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365739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52176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8196225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9103337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52203442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93880905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7363419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93811016"/>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52040410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04156154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10445450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90970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078809"/>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28977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69957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927436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982714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204087354"/>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2956213"/>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3204988548"/>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3785319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944" indent="0">
              <a:buNone/>
              <a:defRPr/>
            </a:lvl3pPr>
            <a:lvl4pPr marL="447887" indent="0">
              <a:buNone/>
              <a:defRPr/>
            </a:lvl4pPr>
            <a:lvl5pPr marL="67183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97383819"/>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18"/>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86503428"/>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5"/>
            <a:ext cx="5377147"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59"/>
            </a:lvl2pPr>
            <a:lvl3pPr marL="227055" indent="0">
              <a:buNone/>
              <a:tabLst/>
              <a:defRPr sz="1959"/>
            </a:lvl3pPr>
            <a:lvl4pPr marL="450998" indent="0">
              <a:buNone/>
              <a:defRPr/>
            </a:lvl4pPr>
            <a:lvl5pPr marL="67183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2" y="1189175"/>
            <a:ext cx="5377147"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59"/>
            </a:lvl2pPr>
            <a:lvl3pPr marL="227055" indent="0">
              <a:buNone/>
              <a:tabLst/>
              <a:defRPr sz="1959"/>
            </a:lvl3pPr>
            <a:lvl4pPr marL="450998" indent="0">
              <a:buNone/>
              <a:defRPr/>
            </a:lvl4pPr>
            <a:lvl5pPr marL="67183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65563102"/>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6"/>
            <a:ext cx="5377147" cy="2377940"/>
          </a:xfrm>
        </p:spPr>
        <p:txBody>
          <a:bodyPr wrap="square">
            <a:spAutoFit/>
          </a:bodyPr>
          <a:lstStyle>
            <a:lvl1pPr marL="281486" indent="-281486">
              <a:spcBef>
                <a:spcPts val="1200"/>
              </a:spcBef>
              <a:buClr>
                <a:schemeClr val="tx1"/>
              </a:buClr>
              <a:buFont typeface="Wingdings" panose="05000000000000000000" pitchFamily="2" charset="2"/>
              <a:buChar char="§"/>
              <a:defRPr sz="3134"/>
            </a:lvl1pPr>
            <a:lvl2pPr marL="520348" indent="-228446">
              <a:buFont typeface="Wingdings" panose="05000000000000000000" pitchFamily="2" charset="2"/>
              <a:buChar char="§"/>
              <a:defRPr sz="2351"/>
            </a:lvl2pPr>
            <a:lvl3pPr marL="685337" indent="-164990">
              <a:buFont typeface="Wingdings" panose="05000000000000000000" pitchFamily="2" charset="2"/>
              <a:buChar char="§"/>
              <a:tabLst/>
              <a:defRPr sz="1959"/>
            </a:lvl3pPr>
            <a:lvl4pPr marL="863015" indent="-177679">
              <a:buFont typeface="Wingdings" panose="05000000000000000000" pitchFamily="2" charset="2"/>
              <a:buChar char="§"/>
              <a:defRPr/>
            </a:lvl4pPr>
            <a:lvl5pPr marL="1028004" indent="-16499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2" y="1189176"/>
            <a:ext cx="5377147" cy="2377940"/>
          </a:xfrm>
        </p:spPr>
        <p:txBody>
          <a:bodyPr wrap="square">
            <a:spAutoFit/>
          </a:bodyPr>
          <a:lstStyle>
            <a:lvl1pPr marL="281486" indent="-281486">
              <a:spcBef>
                <a:spcPts val="1200"/>
              </a:spcBef>
              <a:buClr>
                <a:schemeClr val="tx1"/>
              </a:buClr>
              <a:buFont typeface="Wingdings" panose="05000000000000000000" pitchFamily="2" charset="2"/>
              <a:buChar char="§"/>
              <a:defRPr sz="3134"/>
            </a:lvl1pPr>
            <a:lvl2pPr marL="520348" indent="-228446">
              <a:buFont typeface="Wingdings" panose="05000000000000000000" pitchFamily="2" charset="2"/>
              <a:buChar char="§"/>
              <a:defRPr sz="2351"/>
            </a:lvl2pPr>
            <a:lvl3pPr marL="685337" indent="-164990">
              <a:buFont typeface="Wingdings" panose="05000000000000000000" pitchFamily="2" charset="2"/>
              <a:buChar char="§"/>
              <a:tabLst/>
              <a:defRPr sz="1959"/>
            </a:lvl3pPr>
            <a:lvl4pPr marL="863015" indent="-177679">
              <a:buFont typeface="Wingdings" panose="05000000000000000000" pitchFamily="2" charset="2"/>
              <a:buChar char="§"/>
              <a:defRPr/>
            </a:lvl4pPr>
            <a:lvl5pPr marL="1028004" indent="-16499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4662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8962881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7384940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1217195"/>
            <a:ext cx="5377147" cy="1973570"/>
          </a:xfrm>
        </p:spPr>
        <p:txBody>
          <a:bodyPr>
            <a:spAutoFit/>
          </a:bodyPr>
          <a:lstStyle>
            <a:lvl1pPr>
              <a:defRPr sz="6466"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653090181"/>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30444"/>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marL="0" marR="0" lvl="0" indent="0" algn="ctr" defTabSz="913481" rtl="0" eaLnBrk="1" fontAlgn="base" latinLnBrk="0" hangingPunct="1">
              <a:lnSpc>
                <a:spcPct val="100000"/>
              </a:lnSpc>
              <a:spcBef>
                <a:spcPct val="0"/>
              </a:spcBef>
              <a:spcAft>
                <a:spcPct val="0"/>
              </a:spcAft>
              <a:buClrTx/>
              <a:buSzTx/>
              <a:buFontTx/>
              <a:buNone/>
              <a:tabLst/>
              <a:defRPr/>
            </a:pPr>
            <a:endParaRPr kumimoji="0" lang="en-US" sz="220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1" y="1197324"/>
            <a:ext cx="11650487" cy="1956973"/>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0310046"/>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1"/>
            <a:ext cx="12182674" cy="6855512"/>
          </a:xfrm>
          <a:prstGeom prst="rect">
            <a:avLst/>
          </a:prstGeom>
        </p:spPr>
      </p:pic>
      <p:sp>
        <p:nvSpPr>
          <p:cNvPr id="2" name="Title 1"/>
          <p:cNvSpPr>
            <a:spLocks noGrp="1"/>
          </p:cNvSpPr>
          <p:nvPr>
            <p:ph type="title" hasCustomPrompt="1"/>
          </p:nvPr>
        </p:nvSpPr>
        <p:spPr>
          <a:xfrm>
            <a:off x="269172" y="2095071"/>
            <a:ext cx="9856549" cy="1158793"/>
          </a:xfrm>
          <a:noFill/>
        </p:spPr>
        <p:txBody>
          <a:bodyPr tIns="91440" bIns="91440" anchor="t" anchorCtr="0">
            <a:spAutoFit/>
          </a:bodyPr>
          <a:lstStyle>
            <a:lvl1pPr>
              <a:defRPr sz="7050"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3" y="4785989"/>
            <a:ext cx="9858106" cy="724246"/>
          </a:xfrm>
          <a:noFill/>
        </p:spPr>
        <p:txBody>
          <a:bodyPr lIns="182880" tIns="146304" rIns="182880" bIns="146304">
            <a:spAutoFit/>
          </a:bodyPr>
          <a:lstStyle>
            <a:lvl1pPr marL="0" indent="0">
              <a:spcBef>
                <a:spcPts val="0"/>
              </a:spcBef>
              <a:buNone/>
              <a:defRPr sz="3132"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2"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94" tIns="143276" rIns="179094" bIns="143276" numCol="1" spcCol="0" rtlCol="0" fromWordArt="0" anchor="t" anchorCtr="0" forceAA="0" compatLnSpc="1">
            <a:prstTxWarp prst="textNoShape">
              <a:avLst/>
            </a:prstTxWarp>
            <a:noAutofit/>
          </a:bodyPr>
          <a:lstStyle/>
          <a:p>
            <a:pPr marL="0" marR="0" lvl="0" indent="0" algn="ctr" defTabSz="913119" rtl="0" eaLnBrk="1" fontAlgn="base" latinLnBrk="0" hangingPunct="1">
              <a:lnSpc>
                <a:spcPct val="90000"/>
              </a:lnSpc>
              <a:spcBef>
                <a:spcPct val="0"/>
              </a:spcBef>
              <a:spcAft>
                <a:spcPct val="0"/>
              </a:spcAft>
              <a:buClrTx/>
              <a:buSzTx/>
              <a:buFontTx/>
              <a:buNone/>
              <a:tabLst/>
              <a:defRPr/>
            </a:pPr>
            <a:endParaRPr kumimoji="0" lang="en-US" sz="235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4" y="6547869"/>
            <a:ext cx="806563" cy="171991"/>
          </a:xfrm>
          <a:prstGeom prst="rect">
            <a:avLst/>
          </a:prstGeom>
        </p:spPr>
      </p:pic>
    </p:spTree>
    <p:extLst>
      <p:ext uri="{BB962C8B-B14F-4D97-AF65-F5344CB8AC3E}">
        <p14:creationId xmlns:p14="http://schemas.microsoft.com/office/powerpoint/2010/main" val="110235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944" indent="0">
              <a:buNone/>
              <a:defRPr/>
            </a:lvl3pPr>
            <a:lvl4pPr marL="447887" indent="0">
              <a:buNone/>
              <a:defRPr/>
            </a:lvl4pPr>
            <a:lvl5pPr marL="67183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5302720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18"/>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520181"/>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5"/>
            <a:ext cx="5377147"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59"/>
            </a:lvl2pPr>
            <a:lvl3pPr marL="227055" indent="0">
              <a:buNone/>
              <a:tabLst/>
              <a:defRPr sz="1959"/>
            </a:lvl3pPr>
            <a:lvl4pPr marL="450998" indent="0">
              <a:buNone/>
              <a:defRPr/>
            </a:lvl4pPr>
            <a:lvl5pPr marL="67183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2" y="1189175"/>
            <a:ext cx="5377147"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59"/>
            </a:lvl2pPr>
            <a:lvl3pPr marL="227055" indent="0">
              <a:buNone/>
              <a:tabLst/>
              <a:defRPr sz="1959"/>
            </a:lvl3pPr>
            <a:lvl4pPr marL="450998" indent="0">
              <a:buNone/>
              <a:defRPr/>
            </a:lvl4pPr>
            <a:lvl5pPr marL="67183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71489679"/>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6"/>
            <a:ext cx="5377147" cy="2377940"/>
          </a:xfrm>
        </p:spPr>
        <p:txBody>
          <a:bodyPr wrap="square">
            <a:spAutoFit/>
          </a:bodyPr>
          <a:lstStyle>
            <a:lvl1pPr marL="281486" indent="-281486">
              <a:spcBef>
                <a:spcPts val="1200"/>
              </a:spcBef>
              <a:buClr>
                <a:schemeClr val="tx1"/>
              </a:buClr>
              <a:buFont typeface="Wingdings" panose="05000000000000000000" pitchFamily="2" charset="2"/>
              <a:buChar char="§"/>
              <a:defRPr sz="3134"/>
            </a:lvl1pPr>
            <a:lvl2pPr marL="520348" indent="-228446">
              <a:buFont typeface="Wingdings" panose="05000000000000000000" pitchFamily="2" charset="2"/>
              <a:buChar char="§"/>
              <a:defRPr sz="2351"/>
            </a:lvl2pPr>
            <a:lvl3pPr marL="685337" indent="-164990">
              <a:buFont typeface="Wingdings" panose="05000000000000000000" pitchFamily="2" charset="2"/>
              <a:buChar char="§"/>
              <a:tabLst/>
              <a:defRPr sz="1959"/>
            </a:lvl3pPr>
            <a:lvl4pPr marL="863015" indent="-177679">
              <a:buFont typeface="Wingdings" panose="05000000000000000000" pitchFamily="2" charset="2"/>
              <a:buChar char="§"/>
              <a:defRPr/>
            </a:lvl4pPr>
            <a:lvl5pPr marL="1028004" indent="-16499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2" y="1189176"/>
            <a:ext cx="5377147" cy="2377940"/>
          </a:xfrm>
        </p:spPr>
        <p:txBody>
          <a:bodyPr wrap="square">
            <a:spAutoFit/>
          </a:bodyPr>
          <a:lstStyle>
            <a:lvl1pPr marL="281486" indent="-281486">
              <a:spcBef>
                <a:spcPts val="1200"/>
              </a:spcBef>
              <a:buClr>
                <a:schemeClr val="tx1"/>
              </a:buClr>
              <a:buFont typeface="Wingdings" panose="05000000000000000000" pitchFamily="2" charset="2"/>
              <a:buChar char="§"/>
              <a:defRPr sz="3134"/>
            </a:lvl1pPr>
            <a:lvl2pPr marL="520348" indent="-228446">
              <a:buFont typeface="Wingdings" panose="05000000000000000000" pitchFamily="2" charset="2"/>
              <a:buChar char="§"/>
              <a:defRPr sz="2351"/>
            </a:lvl2pPr>
            <a:lvl3pPr marL="685337" indent="-164990">
              <a:buFont typeface="Wingdings" panose="05000000000000000000" pitchFamily="2" charset="2"/>
              <a:buChar char="§"/>
              <a:tabLst/>
              <a:defRPr sz="1959"/>
            </a:lvl3pPr>
            <a:lvl4pPr marL="863015" indent="-177679">
              <a:buFont typeface="Wingdings" panose="05000000000000000000" pitchFamily="2" charset="2"/>
              <a:buChar char="§"/>
              <a:defRPr/>
            </a:lvl4pPr>
            <a:lvl5pPr marL="1028004" indent="-16499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1417147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81745822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04086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1217195"/>
            <a:ext cx="5377147" cy="1973570"/>
          </a:xfrm>
        </p:spPr>
        <p:txBody>
          <a:bodyPr>
            <a:spAutoFit/>
          </a:bodyPr>
          <a:lstStyle>
            <a:lvl1pPr>
              <a:defRPr sz="6466"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406714295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9348369"/>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marL="0" marR="0" lvl="0" indent="0" algn="ctr" defTabSz="913481" rtl="0" eaLnBrk="1" fontAlgn="base" latinLnBrk="0" hangingPunct="1">
              <a:lnSpc>
                <a:spcPct val="100000"/>
              </a:lnSpc>
              <a:spcBef>
                <a:spcPct val="0"/>
              </a:spcBef>
              <a:spcAft>
                <a:spcPct val="0"/>
              </a:spcAft>
              <a:buClrTx/>
              <a:buSzTx/>
              <a:buFontTx/>
              <a:buNone/>
              <a:tabLst/>
              <a:defRPr/>
            </a:pPr>
            <a:endParaRPr kumimoji="0" lang="en-US" sz="220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1" y="1197324"/>
            <a:ext cx="11650487" cy="1956973"/>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3037937"/>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71"/>
            <a:ext cx="12182674" cy="6855512"/>
          </a:xfrm>
          <a:prstGeom prst="rect">
            <a:avLst/>
          </a:prstGeom>
        </p:spPr>
      </p:pic>
      <p:sp>
        <p:nvSpPr>
          <p:cNvPr id="2" name="Title 1"/>
          <p:cNvSpPr>
            <a:spLocks noGrp="1"/>
          </p:cNvSpPr>
          <p:nvPr>
            <p:ph type="title" hasCustomPrompt="1"/>
          </p:nvPr>
        </p:nvSpPr>
        <p:spPr>
          <a:xfrm>
            <a:off x="269172" y="2095071"/>
            <a:ext cx="9856549" cy="1158793"/>
          </a:xfrm>
          <a:noFill/>
        </p:spPr>
        <p:txBody>
          <a:bodyPr tIns="91440" bIns="91440" anchor="t" anchorCtr="0">
            <a:spAutoFit/>
          </a:bodyPr>
          <a:lstStyle>
            <a:lvl1pPr>
              <a:defRPr sz="7050"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3" y="4785989"/>
            <a:ext cx="9858106" cy="724246"/>
          </a:xfrm>
          <a:noFill/>
        </p:spPr>
        <p:txBody>
          <a:bodyPr lIns="182880" tIns="146304" rIns="182880" bIns="146304">
            <a:spAutoFit/>
          </a:bodyPr>
          <a:lstStyle>
            <a:lvl1pPr marL="0" indent="0">
              <a:spcBef>
                <a:spcPts val="0"/>
              </a:spcBef>
              <a:buNone/>
              <a:defRPr sz="3132"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2"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94" tIns="143276" rIns="179094" bIns="143276" numCol="1" spcCol="0" rtlCol="0" fromWordArt="0" anchor="t" anchorCtr="0" forceAA="0" compatLnSpc="1">
            <a:prstTxWarp prst="textNoShape">
              <a:avLst/>
            </a:prstTxWarp>
            <a:noAutofit/>
          </a:bodyPr>
          <a:lstStyle/>
          <a:p>
            <a:pPr marL="0" marR="0" lvl="0" indent="0" algn="ctr" defTabSz="913119" rtl="0" eaLnBrk="1" fontAlgn="base" latinLnBrk="0" hangingPunct="1">
              <a:lnSpc>
                <a:spcPct val="90000"/>
              </a:lnSpc>
              <a:spcBef>
                <a:spcPct val="0"/>
              </a:spcBef>
              <a:spcAft>
                <a:spcPct val="0"/>
              </a:spcAft>
              <a:buClrTx/>
              <a:buSzTx/>
              <a:buFontTx/>
              <a:buNone/>
              <a:tabLst/>
              <a:defRPr/>
            </a:pPr>
            <a:endParaRPr kumimoji="0" lang="en-US" sz="235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14" y="6547869"/>
            <a:ext cx="806563" cy="171991"/>
          </a:xfrm>
          <a:prstGeom prst="rect">
            <a:avLst/>
          </a:prstGeom>
        </p:spPr>
      </p:pic>
    </p:spTree>
    <p:extLst>
      <p:ext uri="{BB962C8B-B14F-4D97-AF65-F5344CB8AC3E}">
        <p14:creationId xmlns:p14="http://schemas.microsoft.com/office/powerpoint/2010/main" val="2657923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3673151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97755883"/>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3225378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029246090"/>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18233304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image" Target="../media/image4.png"/><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image" Target="../media/image3.png"/><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theme" Target="../theme/theme3.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image" Target="../media/image12.png"/><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4.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image" Target="../media/image12.png"/><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theme" Target="../theme/theme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theme" Target="../theme/theme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image" Target="../media/image12.png"/><Relationship Id="rId5" Type="http://schemas.openxmlformats.org/officeDocument/2006/relationships/slideLayout" Target="../slideLayouts/slideLayout127.xml"/><Relationship Id="rId10" Type="http://schemas.openxmlformats.org/officeDocument/2006/relationships/theme" Target="../theme/theme7.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image" Target="../media/image12.png"/><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theme" Target="../theme/theme8.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4" r:id="rId21"/>
    <p:sldLayoutId id="2147484146" r:id="rId22"/>
    <p:sldLayoutId id="2147484147" r:id="rId23"/>
    <p:sldLayoutId id="2147484148" r:id="rId24"/>
    <p:sldLayoutId id="2147484149" r:id="rId25"/>
    <p:sldLayoutId id="2147484150" r:id="rId26"/>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8"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3156471922"/>
      </p:ext>
    </p:extLst>
  </p:cSld>
  <p:clrMap bg1="dk1" tx1="lt1" bg2="dk2" tx2="lt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 id="2147484165" r:id="rId14"/>
    <p:sldLayoutId id="2147484166" r:id="rId15"/>
    <p:sldLayoutId id="2147484167" r:id="rId16"/>
    <p:sldLayoutId id="2147484168" r:id="rId17"/>
    <p:sldLayoutId id="2147484169" r:id="rId18"/>
    <p:sldLayoutId id="2147484170" r:id="rId19"/>
    <p:sldLayoutId id="2147484171" r:id="rId20"/>
    <p:sldLayoutId id="2147484172" r:id="rId21"/>
    <p:sldLayoutId id="2147484173" r:id="rId22"/>
    <p:sldLayoutId id="2147484174" r:id="rId23"/>
    <p:sldLayoutId id="2147484175" r:id="rId24"/>
    <p:sldLayoutId id="2147484176" r:id="rId25"/>
    <p:sldLayoutId id="2147484177" r:id="rId26"/>
    <p:sldLayoutId id="2147484178" r:id="rId27"/>
    <p:sldLayoutId id="2147484179" r:id="rId28"/>
    <p:sldLayoutId id="2147484180" r:id="rId29"/>
    <p:sldLayoutId id="2147484181" r:id="rId30"/>
    <p:sldLayoutId id="2147484182" r:id="rId31"/>
    <p:sldLayoutId id="2147484183" r:id="rId32"/>
    <p:sldLayoutId id="2147484184" r:id="rId33"/>
    <p:sldLayoutId id="2147484185" r:id="rId34"/>
    <p:sldLayoutId id="2147484187" r:id="rId35"/>
    <p:sldLayoutId id="2147484188" r:id="rId36"/>
  </p:sldLayoutIdLst>
  <p:transition>
    <p:fade/>
  </p:transition>
  <p:timing>
    <p:tnLst>
      <p:par>
        <p:cTn id="1" dur="indefinite" restart="never" nodeType="tmRoot"/>
      </p:par>
    </p:tnLst>
  </p:timing>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9"/>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9"/>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9"/>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9"/>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9"/>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3"/>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8" y="2991148"/>
            <a:ext cx="6858623" cy="876329"/>
          </a:xfrm>
          <a:prstGeom prst="rect">
            <a:avLst/>
          </a:prstGeom>
        </p:spPr>
      </p:pic>
    </p:spTree>
    <p:extLst>
      <p:ext uri="{BB962C8B-B14F-4D97-AF65-F5344CB8AC3E}">
        <p14:creationId xmlns:p14="http://schemas.microsoft.com/office/powerpoint/2010/main" val="271197406"/>
      </p:ext>
    </p:extLst>
  </p:cSld>
  <p:clrMap bg1="lt1" tx1="dk1" bg2="lt2" tx2="dk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 id="2147484199" r:id="rId10"/>
  </p:sldLayoutIdLst>
  <p:transition>
    <p:fade/>
  </p:transition>
  <p:timing>
    <p:tnLst>
      <p:par>
        <p:cTn id="1" dur="indefinite" restart="never" nodeType="tmRoot"/>
      </p:par>
    </p:tnLst>
  </p:timing>
  <p:txStyles>
    <p:titleStyle>
      <a:lvl1pPr algn="l" defTabSz="91374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17" marR="0" indent="-335917"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8" kern="1200" spc="0" baseline="0">
          <a:gradFill>
            <a:gsLst>
              <a:gs pos="1250">
                <a:schemeClr val="tx1"/>
              </a:gs>
              <a:gs pos="100000">
                <a:schemeClr val="tx1"/>
              </a:gs>
            </a:gsLst>
            <a:lin ang="5400000" scaled="0"/>
          </a:gradFill>
          <a:latin typeface="+mj-lt"/>
          <a:ea typeface="+mn-ea"/>
          <a:cs typeface="+mn-cs"/>
        </a:defRPr>
      </a:lvl1pPr>
      <a:lvl2pPr marL="572302" marR="0" indent="-236386"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1" kern="1200" spc="0" baseline="0">
          <a:gradFill>
            <a:gsLst>
              <a:gs pos="1250">
                <a:schemeClr val="tx1"/>
              </a:gs>
              <a:gs pos="100000">
                <a:schemeClr val="tx1"/>
              </a:gs>
            </a:gsLst>
            <a:lin ang="5400000" scaled="0"/>
          </a:gradFill>
          <a:latin typeface="+mn-lt"/>
          <a:ea typeface="+mn-ea"/>
          <a:cs typeface="+mn-cs"/>
        </a:defRPr>
      </a:lvl2pPr>
      <a:lvl3pPr marL="783805" marR="0" indent="-223944"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3pPr>
      <a:lvl4pPr marL="1007750" marR="0" indent="-223944"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3" kern="1200" spc="0" baseline="0">
          <a:gradFill>
            <a:gsLst>
              <a:gs pos="1250">
                <a:schemeClr val="tx1"/>
              </a:gs>
              <a:gs pos="100000">
                <a:schemeClr val="tx1"/>
              </a:gs>
            </a:gsLst>
            <a:lin ang="5400000" scaled="0"/>
          </a:gradFill>
          <a:latin typeface="+mn-lt"/>
          <a:ea typeface="+mn-ea"/>
          <a:cs typeface="+mn-cs"/>
        </a:defRPr>
      </a:lvl4pPr>
      <a:lvl5pPr marL="1231693" marR="0" indent="-223944"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3" kern="1200" spc="0" baseline="0">
          <a:gradFill>
            <a:gsLst>
              <a:gs pos="1250">
                <a:schemeClr val="tx1"/>
              </a:gs>
              <a:gs pos="100000">
                <a:schemeClr val="tx1"/>
              </a:gs>
            </a:gsLst>
            <a:lin ang="5400000" scaled="0"/>
          </a:gradFill>
          <a:latin typeface="+mn-lt"/>
          <a:ea typeface="+mn-ea"/>
          <a:cs typeface="+mn-cs"/>
        </a:defRPr>
      </a:lvl5pPr>
      <a:lvl6pPr marL="2512799"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674"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545"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420"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745" rtl="0" eaLnBrk="1" latinLnBrk="0" hangingPunct="1">
        <a:defRPr sz="1763" kern="1200">
          <a:solidFill>
            <a:schemeClr val="tx1"/>
          </a:solidFill>
          <a:latin typeface="+mn-lt"/>
          <a:ea typeface="+mn-ea"/>
          <a:cs typeface="+mn-cs"/>
        </a:defRPr>
      </a:lvl1pPr>
      <a:lvl2pPr marL="456873" algn="l" defTabSz="913745" rtl="0" eaLnBrk="1" latinLnBrk="0" hangingPunct="1">
        <a:defRPr sz="1763" kern="1200">
          <a:solidFill>
            <a:schemeClr val="tx1"/>
          </a:solidFill>
          <a:latin typeface="+mn-lt"/>
          <a:ea typeface="+mn-ea"/>
          <a:cs typeface="+mn-cs"/>
        </a:defRPr>
      </a:lvl2pPr>
      <a:lvl3pPr marL="913745" algn="l" defTabSz="913745" rtl="0" eaLnBrk="1" latinLnBrk="0" hangingPunct="1">
        <a:defRPr sz="1763" kern="1200">
          <a:solidFill>
            <a:schemeClr val="tx1"/>
          </a:solidFill>
          <a:latin typeface="+mn-lt"/>
          <a:ea typeface="+mn-ea"/>
          <a:cs typeface="+mn-cs"/>
        </a:defRPr>
      </a:lvl3pPr>
      <a:lvl4pPr marL="1370618" algn="l" defTabSz="913745" rtl="0" eaLnBrk="1" latinLnBrk="0" hangingPunct="1">
        <a:defRPr sz="1763" kern="1200">
          <a:solidFill>
            <a:schemeClr val="tx1"/>
          </a:solidFill>
          <a:latin typeface="+mn-lt"/>
          <a:ea typeface="+mn-ea"/>
          <a:cs typeface="+mn-cs"/>
        </a:defRPr>
      </a:lvl4pPr>
      <a:lvl5pPr marL="1827490" algn="l" defTabSz="913745" rtl="0" eaLnBrk="1" latinLnBrk="0" hangingPunct="1">
        <a:defRPr sz="1763" kern="1200">
          <a:solidFill>
            <a:schemeClr val="tx1"/>
          </a:solidFill>
          <a:latin typeface="+mn-lt"/>
          <a:ea typeface="+mn-ea"/>
          <a:cs typeface="+mn-cs"/>
        </a:defRPr>
      </a:lvl5pPr>
      <a:lvl6pPr marL="2284365" algn="l" defTabSz="913745" rtl="0" eaLnBrk="1" latinLnBrk="0" hangingPunct="1">
        <a:defRPr sz="1763" kern="1200">
          <a:solidFill>
            <a:schemeClr val="tx1"/>
          </a:solidFill>
          <a:latin typeface="+mn-lt"/>
          <a:ea typeface="+mn-ea"/>
          <a:cs typeface="+mn-cs"/>
        </a:defRPr>
      </a:lvl6pPr>
      <a:lvl7pPr marL="2741236" algn="l" defTabSz="913745" rtl="0" eaLnBrk="1" latinLnBrk="0" hangingPunct="1">
        <a:defRPr sz="1763" kern="1200">
          <a:solidFill>
            <a:schemeClr val="tx1"/>
          </a:solidFill>
          <a:latin typeface="+mn-lt"/>
          <a:ea typeface="+mn-ea"/>
          <a:cs typeface="+mn-cs"/>
        </a:defRPr>
      </a:lvl7pPr>
      <a:lvl8pPr marL="3198109" algn="l" defTabSz="913745" rtl="0" eaLnBrk="1" latinLnBrk="0" hangingPunct="1">
        <a:defRPr sz="1763" kern="1200">
          <a:solidFill>
            <a:schemeClr val="tx1"/>
          </a:solidFill>
          <a:latin typeface="+mn-lt"/>
          <a:ea typeface="+mn-ea"/>
          <a:cs typeface="+mn-cs"/>
        </a:defRPr>
      </a:lvl8pPr>
      <a:lvl9pPr marL="3654982" algn="l" defTabSz="91374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3"/>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205458" y="2991148"/>
            <a:ext cx="6858623" cy="876329"/>
          </a:xfrm>
          <a:prstGeom prst="rect">
            <a:avLst/>
          </a:prstGeom>
        </p:spPr>
      </p:pic>
    </p:spTree>
    <p:extLst>
      <p:ext uri="{BB962C8B-B14F-4D97-AF65-F5344CB8AC3E}">
        <p14:creationId xmlns:p14="http://schemas.microsoft.com/office/powerpoint/2010/main" val="3885562372"/>
      </p:ext>
    </p:extLst>
  </p:cSld>
  <p:clrMap bg1="lt1" tx1="dk1" bg2="lt2" tx2="dk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Lst>
  <p:transition>
    <p:fade/>
  </p:transition>
  <p:timing>
    <p:tnLst>
      <p:par>
        <p:cTn id="1" dur="indefinite" restart="never" nodeType="tmRoot"/>
      </p:par>
    </p:tnLst>
  </p:timing>
  <p:txStyles>
    <p:titleStyle>
      <a:lvl1pPr algn="l" defTabSz="91374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17" marR="0" indent="-335917"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8" kern="1200" spc="0" baseline="0">
          <a:gradFill>
            <a:gsLst>
              <a:gs pos="1250">
                <a:schemeClr val="tx1"/>
              </a:gs>
              <a:gs pos="100000">
                <a:schemeClr val="tx1"/>
              </a:gs>
            </a:gsLst>
            <a:lin ang="5400000" scaled="0"/>
          </a:gradFill>
          <a:latin typeface="+mj-lt"/>
          <a:ea typeface="+mn-ea"/>
          <a:cs typeface="+mn-cs"/>
        </a:defRPr>
      </a:lvl1pPr>
      <a:lvl2pPr marL="572302" marR="0" indent="-236386"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1" kern="1200" spc="0" baseline="0">
          <a:gradFill>
            <a:gsLst>
              <a:gs pos="1250">
                <a:schemeClr val="tx1"/>
              </a:gs>
              <a:gs pos="100000">
                <a:schemeClr val="tx1"/>
              </a:gs>
            </a:gsLst>
            <a:lin ang="5400000" scaled="0"/>
          </a:gradFill>
          <a:latin typeface="+mn-lt"/>
          <a:ea typeface="+mn-ea"/>
          <a:cs typeface="+mn-cs"/>
        </a:defRPr>
      </a:lvl2pPr>
      <a:lvl3pPr marL="783805" marR="0" indent="-223944"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3pPr>
      <a:lvl4pPr marL="1007750" marR="0" indent="-223944"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3" kern="1200" spc="0" baseline="0">
          <a:gradFill>
            <a:gsLst>
              <a:gs pos="1250">
                <a:schemeClr val="tx1"/>
              </a:gs>
              <a:gs pos="100000">
                <a:schemeClr val="tx1"/>
              </a:gs>
            </a:gsLst>
            <a:lin ang="5400000" scaled="0"/>
          </a:gradFill>
          <a:latin typeface="+mn-lt"/>
          <a:ea typeface="+mn-ea"/>
          <a:cs typeface="+mn-cs"/>
        </a:defRPr>
      </a:lvl4pPr>
      <a:lvl5pPr marL="1231693" marR="0" indent="-223944" algn="l" defTabSz="91374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3" kern="1200" spc="0" baseline="0">
          <a:gradFill>
            <a:gsLst>
              <a:gs pos="1250">
                <a:schemeClr val="tx1"/>
              </a:gs>
              <a:gs pos="100000">
                <a:schemeClr val="tx1"/>
              </a:gs>
            </a:gsLst>
            <a:lin ang="5400000" scaled="0"/>
          </a:gradFill>
          <a:latin typeface="+mn-lt"/>
          <a:ea typeface="+mn-ea"/>
          <a:cs typeface="+mn-cs"/>
        </a:defRPr>
      </a:lvl5pPr>
      <a:lvl6pPr marL="2512799"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674"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545"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420" indent="-228437" algn="l" defTabSz="91374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745" rtl="0" eaLnBrk="1" latinLnBrk="0" hangingPunct="1">
        <a:defRPr sz="1763" kern="1200">
          <a:solidFill>
            <a:schemeClr val="tx1"/>
          </a:solidFill>
          <a:latin typeface="+mn-lt"/>
          <a:ea typeface="+mn-ea"/>
          <a:cs typeface="+mn-cs"/>
        </a:defRPr>
      </a:lvl1pPr>
      <a:lvl2pPr marL="456873" algn="l" defTabSz="913745" rtl="0" eaLnBrk="1" latinLnBrk="0" hangingPunct="1">
        <a:defRPr sz="1763" kern="1200">
          <a:solidFill>
            <a:schemeClr val="tx1"/>
          </a:solidFill>
          <a:latin typeface="+mn-lt"/>
          <a:ea typeface="+mn-ea"/>
          <a:cs typeface="+mn-cs"/>
        </a:defRPr>
      </a:lvl2pPr>
      <a:lvl3pPr marL="913745" algn="l" defTabSz="913745" rtl="0" eaLnBrk="1" latinLnBrk="0" hangingPunct="1">
        <a:defRPr sz="1763" kern="1200">
          <a:solidFill>
            <a:schemeClr val="tx1"/>
          </a:solidFill>
          <a:latin typeface="+mn-lt"/>
          <a:ea typeface="+mn-ea"/>
          <a:cs typeface="+mn-cs"/>
        </a:defRPr>
      </a:lvl3pPr>
      <a:lvl4pPr marL="1370618" algn="l" defTabSz="913745" rtl="0" eaLnBrk="1" latinLnBrk="0" hangingPunct="1">
        <a:defRPr sz="1763" kern="1200">
          <a:solidFill>
            <a:schemeClr val="tx1"/>
          </a:solidFill>
          <a:latin typeface="+mn-lt"/>
          <a:ea typeface="+mn-ea"/>
          <a:cs typeface="+mn-cs"/>
        </a:defRPr>
      </a:lvl4pPr>
      <a:lvl5pPr marL="1827490" algn="l" defTabSz="913745" rtl="0" eaLnBrk="1" latinLnBrk="0" hangingPunct="1">
        <a:defRPr sz="1763" kern="1200">
          <a:solidFill>
            <a:schemeClr val="tx1"/>
          </a:solidFill>
          <a:latin typeface="+mn-lt"/>
          <a:ea typeface="+mn-ea"/>
          <a:cs typeface="+mn-cs"/>
        </a:defRPr>
      </a:lvl5pPr>
      <a:lvl6pPr marL="2284365" algn="l" defTabSz="913745" rtl="0" eaLnBrk="1" latinLnBrk="0" hangingPunct="1">
        <a:defRPr sz="1763" kern="1200">
          <a:solidFill>
            <a:schemeClr val="tx1"/>
          </a:solidFill>
          <a:latin typeface="+mn-lt"/>
          <a:ea typeface="+mn-ea"/>
          <a:cs typeface="+mn-cs"/>
        </a:defRPr>
      </a:lvl6pPr>
      <a:lvl7pPr marL="2741236" algn="l" defTabSz="913745" rtl="0" eaLnBrk="1" latinLnBrk="0" hangingPunct="1">
        <a:defRPr sz="1763" kern="1200">
          <a:solidFill>
            <a:schemeClr val="tx1"/>
          </a:solidFill>
          <a:latin typeface="+mn-lt"/>
          <a:ea typeface="+mn-ea"/>
          <a:cs typeface="+mn-cs"/>
        </a:defRPr>
      </a:lvl7pPr>
      <a:lvl8pPr marL="3198109" algn="l" defTabSz="913745" rtl="0" eaLnBrk="1" latinLnBrk="0" hangingPunct="1">
        <a:defRPr sz="1763" kern="1200">
          <a:solidFill>
            <a:schemeClr val="tx1"/>
          </a:solidFill>
          <a:latin typeface="+mn-lt"/>
          <a:ea typeface="+mn-ea"/>
          <a:cs typeface="+mn-cs"/>
        </a:defRPr>
      </a:lvl8pPr>
      <a:lvl9pPr marL="3654982" algn="l" defTabSz="91374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8458691"/>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 id="2147484228" r:id="rId17"/>
    <p:sldLayoutId id="2147484229" r:id="rId18"/>
    <p:sldLayoutId id="2147484230" r:id="rId19"/>
    <p:sldLayoutId id="2147484231" r:id="rId20"/>
    <p:sldLayoutId id="2147484232" r:id="rId21"/>
    <p:sldLayoutId id="2147484233" r:id="rId22"/>
    <p:sldLayoutId id="2147484234" r:id="rId23"/>
    <p:sldLayoutId id="2147484235" r:id="rId24"/>
    <p:sldLayoutId id="2147484236" r:id="rId25"/>
    <p:sldLayoutId id="2147484237" r:id="rId26"/>
    <p:sldLayoutId id="2147484238" r:id="rId27"/>
    <p:sldLayoutId id="2147484239" r:id="rId28"/>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1"/>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4276933705"/>
      </p:ext>
    </p:extLst>
  </p:cSld>
  <p:clrMap bg1="lt1" tx1="dk1" bg2="lt2" tx2="dk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091"/>
            <a:fld id="{FAC36205-D215-4E26-A0C4-4D4A8DC7F13C}" type="datetimeFigureOut">
              <a:rPr lang="en-US" smtClean="0">
                <a:solidFill>
                  <a:prstClr val="black">
                    <a:tint val="75000"/>
                  </a:prstClr>
                </a:solidFill>
              </a:rPr>
              <a:pPr defTabSz="914091"/>
              <a:t>10/7/2015</a:t>
            </a:fld>
            <a:endParaRPr lang="en-US">
              <a:solidFill>
                <a:prstClr val="black">
                  <a:tint val="75000"/>
                </a:prstClr>
              </a:solidFill>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091"/>
            <a:endParaRPr lang="en-US">
              <a:solidFill>
                <a:prstClr val="black">
                  <a:tint val="75000"/>
                </a:prstClr>
              </a:solidFill>
            </a:endParaRPr>
          </a:p>
        </p:txBody>
      </p:sp>
      <p:sp>
        <p:nvSpPr>
          <p:cNvPr id="6" name="Slide Number Placeholder 5"/>
          <p:cNvSpPr>
            <a:spLocks noGrp="1"/>
          </p:cNvSpPr>
          <p:nvPr>
            <p:ph type="sldNum" sz="quarter" idx="4"/>
          </p:nvPr>
        </p:nvSpPr>
        <p:spPr>
          <a:xfrm>
            <a:off x="8608358"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091"/>
            <a:fld id="{F28EAC3F-F101-4D6D-916C-3C73EAB027DC}" type="slidenum">
              <a:rPr lang="en-US" smtClean="0">
                <a:solidFill>
                  <a:prstClr val="black">
                    <a:tint val="75000"/>
                  </a:prstClr>
                </a:solidFill>
              </a:rPr>
              <a:pPr defTabSz="914091"/>
              <a:t>‹#›</a:t>
            </a:fld>
            <a:endParaRPr lang="en-US">
              <a:solidFill>
                <a:prstClr val="black">
                  <a:tint val="75000"/>
                </a:prstClr>
              </a:solidFill>
            </a:endParaRPr>
          </a:p>
        </p:txBody>
      </p:sp>
      <p:pic>
        <p:nvPicPr>
          <p:cNvPr id="7" name="Picture 6"/>
          <p:cNvPicPr>
            <a:picLocks noChangeAspect="1"/>
          </p:cNvPicPr>
          <p:nvPr userDrawn="1"/>
        </p:nvPicPr>
        <p:blipFill>
          <a:blip r:embed="rId13"/>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2248294844"/>
      </p:ext>
    </p:extLst>
  </p:cSld>
  <p:clrMap bg1="lt1" tx1="dk1" bg2="lt2" tx2="dk2" accent1="accent1" accent2="accent2" accent3="accent3" accent4="accent4" accent5="accent5" accent6="accent6" hlink="hlink" folHlink="folHlink"/>
  <p:sldLayoutIdLst>
    <p:sldLayoutId id="2147484251" r:id="rId1"/>
    <p:sldLayoutId id="2147484252" r:id="rId2"/>
    <p:sldLayoutId id="2147484253" r:id="rId3"/>
    <p:sldLayoutId id="2147484254" r:id="rId4"/>
    <p:sldLayoutId id="2147484255" r:id="rId5"/>
    <p:sldLayoutId id="2147484256" r:id="rId6"/>
    <p:sldLayoutId id="2147484257" r:id="rId7"/>
    <p:sldLayoutId id="2147484258" r:id="rId8"/>
    <p:sldLayoutId id="2147484259" r:id="rId9"/>
    <p:sldLayoutId id="2147484260" r:id="rId10"/>
    <p:sldLayoutId id="2147484261" r:id="rId11"/>
  </p:sldLayoutIdLst>
  <p:transition>
    <p:fade/>
  </p:transition>
  <p:timing>
    <p:tnLst>
      <p:par>
        <p:cTn id="1" dur="indefinite" restart="never" nodeType="tmRoot"/>
      </p:par>
    </p:tnLst>
  </p:timing>
  <p:hf hdr="0" ftr="0" dt="0"/>
  <p:txStyles>
    <p:titleStyle>
      <a:lvl1pPr algn="l" defTabSz="914038"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09" indent="-228509" algn="l" defTabSz="9140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28" indent="-228509" algn="l" defTabSz="9140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548" indent="-228509" algn="l" defTabSz="9140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566"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58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605"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23"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42"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61" indent="-228509" algn="l" defTabSz="9140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8" rtl="0" eaLnBrk="1" latinLnBrk="0" hangingPunct="1">
        <a:defRPr sz="1799" kern="1200">
          <a:solidFill>
            <a:schemeClr val="tx1"/>
          </a:solidFill>
          <a:latin typeface="+mn-lt"/>
          <a:ea typeface="+mn-ea"/>
          <a:cs typeface="+mn-cs"/>
        </a:defRPr>
      </a:lvl1pPr>
      <a:lvl2pPr marL="457019" algn="l" defTabSz="914038" rtl="0" eaLnBrk="1" latinLnBrk="0" hangingPunct="1">
        <a:defRPr sz="1799" kern="1200">
          <a:solidFill>
            <a:schemeClr val="tx1"/>
          </a:solidFill>
          <a:latin typeface="+mn-lt"/>
          <a:ea typeface="+mn-ea"/>
          <a:cs typeface="+mn-cs"/>
        </a:defRPr>
      </a:lvl2pPr>
      <a:lvl3pPr marL="914038" algn="l" defTabSz="914038" rtl="0" eaLnBrk="1" latinLnBrk="0" hangingPunct="1">
        <a:defRPr sz="1799" kern="1200">
          <a:solidFill>
            <a:schemeClr val="tx1"/>
          </a:solidFill>
          <a:latin typeface="+mn-lt"/>
          <a:ea typeface="+mn-ea"/>
          <a:cs typeface="+mn-cs"/>
        </a:defRPr>
      </a:lvl3pPr>
      <a:lvl4pPr marL="1371057" algn="l" defTabSz="914038" rtl="0" eaLnBrk="1" latinLnBrk="0" hangingPunct="1">
        <a:defRPr sz="1799" kern="1200">
          <a:solidFill>
            <a:schemeClr val="tx1"/>
          </a:solidFill>
          <a:latin typeface="+mn-lt"/>
          <a:ea typeface="+mn-ea"/>
          <a:cs typeface="+mn-cs"/>
        </a:defRPr>
      </a:lvl4pPr>
      <a:lvl5pPr marL="1828076" algn="l" defTabSz="914038" rtl="0" eaLnBrk="1" latinLnBrk="0" hangingPunct="1">
        <a:defRPr sz="1799" kern="1200">
          <a:solidFill>
            <a:schemeClr val="tx1"/>
          </a:solidFill>
          <a:latin typeface="+mn-lt"/>
          <a:ea typeface="+mn-ea"/>
          <a:cs typeface="+mn-cs"/>
        </a:defRPr>
      </a:lvl5pPr>
      <a:lvl6pPr marL="2285094" algn="l" defTabSz="914038" rtl="0" eaLnBrk="1" latinLnBrk="0" hangingPunct="1">
        <a:defRPr sz="1799" kern="1200">
          <a:solidFill>
            <a:schemeClr val="tx1"/>
          </a:solidFill>
          <a:latin typeface="+mn-lt"/>
          <a:ea typeface="+mn-ea"/>
          <a:cs typeface="+mn-cs"/>
        </a:defRPr>
      </a:lvl6pPr>
      <a:lvl7pPr marL="2742114" algn="l" defTabSz="914038" rtl="0" eaLnBrk="1" latinLnBrk="0" hangingPunct="1">
        <a:defRPr sz="1799" kern="1200">
          <a:solidFill>
            <a:schemeClr val="tx1"/>
          </a:solidFill>
          <a:latin typeface="+mn-lt"/>
          <a:ea typeface="+mn-ea"/>
          <a:cs typeface="+mn-cs"/>
        </a:defRPr>
      </a:lvl7pPr>
      <a:lvl8pPr marL="3199133" algn="l" defTabSz="914038" rtl="0" eaLnBrk="1" latinLnBrk="0" hangingPunct="1">
        <a:defRPr sz="1799" kern="1200">
          <a:solidFill>
            <a:schemeClr val="tx1"/>
          </a:solidFill>
          <a:latin typeface="+mn-lt"/>
          <a:ea typeface="+mn-ea"/>
          <a:cs typeface="+mn-cs"/>
        </a:defRPr>
      </a:lvl8pPr>
      <a:lvl9pPr marL="3656151" algn="l" defTabSz="914038"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0.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7.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hyperlink" Target="http://dev.office.com/codesamples" TargetMode="External"/><Relationship Id="rId2" Type="http://schemas.openxmlformats.org/officeDocument/2006/relationships/hyperlink" Target="http://dev.office.com/getting-started/office365apis" TargetMode="External"/><Relationship Id="rId1" Type="http://schemas.openxmlformats.org/officeDocument/2006/relationships/slideLayout" Target="../slideLayouts/slideLayout134.xml"/><Relationship Id="rId5" Type="http://schemas.openxmlformats.org/officeDocument/2006/relationships/hyperlink" Target="https://msdn.microsoft.com/en-us/office/office365/howto/rest-api-overview#sectionLanguagesIDEs" TargetMode="External"/><Relationship Id="rId4" Type="http://schemas.openxmlformats.org/officeDocument/2006/relationships/hyperlink" Target="http://dev.office.com/training#?filters=deep%20dive:%20integrate%20office%20365%20apis%20in%20your%20mobile%20device%20app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0.xml"/><Relationship Id="rId1" Type="http://schemas.openxmlformats.org/officeDocument/2006/relationships/slideLayout" Target="../slideLayouts/slideLayout79.xml"/><Relationship Id="rId5" Type="http://schemas.openxmlformats.org/officeDocument/2006/relationships/image" Target="../media/image59.emf"/><Relationship Id="rId4" Type="http://schemas.openxmlformats.org/officeDocument/2006/relationships/image" Target="../media/image58.emf"/></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1.xml"/><Relationship Id="rId1" Type="http://schemas.openxmlformats.org/officeDocument/2006/relationships/slideLayout" Target="../slideLayouts/slideLayout89.xml"/><Relationship Id="rId6" Type="http://schemas.openxmlformats.org/officeDocument/2006/relationships/image" Target="../media/image61.emf"/><Relationship Id="rId11" Type="http://schemas.openxmlformats.org/officeDocument/2006/relationships/image" Target="../media/image63.png"/><Relationship Id="rId5" Type="http://schemas.openxmlformats.org/officeDocument/2006/relationships/image" Target="../media/image60.emf"/><Relationship Id="rId10" Type="http://schemas.openxmlformats.org/officeDocument/2006/relationships/image" Target="../media/image62.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127.xml"/><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5.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74.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s>
</file>

<file path=ppt/slides/_rels/slide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Tree>
    <p:extLst>
      <p:ext uri="{BB962C8B-B14F-4D97-AF65-F5344CB8AC3E}">
        <p14:creationId xmlns:p14="http://schemas.microsoft.com/office/powerpoint/2010/main" val="2228441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sz="3999"/>
              <a:t>Tailored experiences</a:t>
            </a:r>
            <a:endParaRPr lang="en-US" sz="1799" dirty="0">
              <a:solidFill>
                <a:schemeClr val="tx1"/>
              </a:solidFill>
              <a:latin typeface="+mn-lt"/>
              <a:cs typeface="+mn-cs"/>
            </a:endParaRPr>
          </a:p>
        </p:txBody>
      </p:sp>
      <p:pic>
        <p:nvPicPr>
          <p:cNvPr id="3" name="Picture 2"/>
          <p:cNvPicPr/>
          <p:nvPr/>
        </p:nvPicPr>
        <p:blipFill>
          <a:blip r:embed="rId2"/>
          <a:stretch>
            <a:fillRect/>
          </a:stretch>
        </p:blipFill>
        <p:spPr>
          <a:xfrm>
            <a:off x="865" y="1379"/>
            <a:ext cx="12187096" cy="6855242"/>
          </a:xfrm>
          <a:prstGeom prst="rect">
            <a:avLst/>
          </a:prstGeom>
        </p:spPr>
      </p:pic>
    </p:spTree>
    <p:extLst>
      <p:ext uri="{BB962C8B-B14F-4D97-AF65-F5344CB8AC3E}">
        <p14:creationId xmlns:p14="http://schemas.microsoft.com/office/powerpoint/2010/main" val="15496427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Universal Windows 8.1 apps</a:t>
            </a:r>
            <a:endParaRPr lang="en-US" dirty="0"/>
          </a:p>
        </p:txBody>
      </p:sp>
      <p:pic>
        <p:nvPicPr>
          <p:cNvPr id="4" name="Picture 3"/>
          <p:cNvPicPr>
            <a:picLocks noChangeAspect="1"/>
          </p:cNvPicPr>
          <p:nvPr/>
        </p:nvPicPr>
        <p:blipFill>
          <a:blip r:embed="rId2"/>
          <a:stretch>
            <a:fillRect/>
          </a:stretch>
        </p:blipFill>
        <p:spPr>
          <a:xfrm>
            <a:off x="642581" y="1190077"/>
            <a:ext cx="2837939" cy="4881256"/>
          </a:xfrm>
          <a:prstGeom prst="rect">
            <a:avLst/>
          </a:prstGeom>
        </p:spPr>
      </p:pic>
      <p:sp>
        <p:nvSpPr>
          <p:cNvPr id="5" name="Rectangle 4"/>
          <p:cNvSpPr/>
          <p:nvPr/>
        </p:nvSpPr>
        <p:spPr>
          <a:xfrm>
            <a:off x="3706887" y="1860665"/>
            <a:ext cx="8215088" cy="3257796"/>
          </a:xfrm>
          <a:prstGeom prst="rect">
            <a:avLst/>
          </a:prstGeom>
        </p:spPr>
        <p:txBody>
          <a:bodyPr wrap="square">
            <a:spAutoFit/>
          </a:bodyPr>
          <a:lstStyle/>
          <a:p>
            <a:endParaRPr lang="en-US" sz="1568" dirty="0">
              <a:solidFill>
                <a:srgbClr val="000000"/>
              </a:solidFill>
              <a:highlight>
                <a:srgbClr val="FFFFFF"/>
              </a:highlight>
              <a:latin typeface="Consolas" panose="020B0609020204030204" pitchFamily="49" charset="0"/>
            </a:endParaRPr>
          </a:p>
          <a:p>
            <a:r>
              <a:rPr lang="en-US" sz="1568" dirty="0">
                <a:solidFill>
                  <a:srgbClr val="0000FF"/>
                </a:solidFill>
                <a:highlight>
                  <a:srgbClr val="FFFFFF"/>
                </a:highlight>
                <a:latin typeface="Consolas" panose="020B0609020204030204" pitchFamily="49" charset="0"/>
              </a:rPr>
              <a:t>#if</a:t>
            </a:r>
            <a:r>
              <a:rPr lang="en-US" sz="1568" dirty="0">
                <a:solidFill>
                  <a:srgbClr val="000000"/>
                </a:solidFill>
                <a:highlight>
                  <a:srgbClr val="FFFFFF"/>
                </a:highlight>
                <a:latin typeface="Consolas" panose="020B0609020204030204" pitchFamily="49" charset="0"/>
              </a:rPr>
              <a:t> WINDOWS_APP</a:t>
            </a:r>
          </a:p>
          <a:p>
            <a:r>
              <a:rPr lang="en-US" sz="1568" dirty="0">
                <a:solidFill>
                  <a:srgbClr val="000000"/>
                </a:solidFill>
                <a:highlight>
                  <a:srgbClr val="FFFFFF"/>
                </a:highlight>
                <a:latin typeface="Consolas" panose="020B0609020204030204" pitchFamily="49" charset="0"/>
              </a:rPr>
              <a:t>            </a:t>
            </a:r>
            <a:r>
              <a:rPr lang="en-US" sz="1568" dirty="0" err="1">
                <a:solidFill>
                  <a:srgbClr val="2B91AF"/>
                </a:solidFill>
                <a:highlight>
                  <a:srgbClr val="FFFFFF"/>
                </a:highlight>
                <a:latin typeface="Consolas" panose="020B0609020204030204" pitchFamily="49" charset="0"/>
              </a:rPr>
              <a:t>ResourceLoader</a:t>
            </a:r>
            <a:r>
              <a:rPr lang="en-US" sz="1568" dirty="0">
                <a:solidFill>
                  <a:srgbClr val="000000"/>
                </a:solidFill>
                <a:highlight>
                  <a:srgbClr val="FFFFFF"/>
                </a:highlight>
                <a:latin typeface="Consolas" panose="020B0609020204030204" pitchFamily="49" charset="0"/>
              </a:rPr>
              <a:t> loader = </a:t>
            </a:r>
            <a:r>
              <a:rPr lang="en-US" sz="1568" dirty="0">
                <a:solidFill>
                  <a:srgbClr val="0000FF"/>
                </a:solidFill>
                <a:highlight>
                  <a:srgbClr val="FFFFFF"/>
                </a:highlight>
                <a:latin typeface="Consolas" panose="020B0609020204030204" pitchFamily="49" charset="0"/>
              </a:rPr>
              <a:t>new</a:t>
            </a:r>
            <a:r>
              <a:rPr lang="en-US" sz="1568" dirty="0">
                <a:solidFill>
                  <a:srgbClr val="000000"/>
                </a:solidFill>
                <a:highlight>
                  <a:srgbClr val="FFFFFF"/>
                </a:highlight>
                <a:latin typeface="Consolas" panose="020B0609020204030204" pitchFamily="49" charset="0"/>
              </a:rPr>
              <a:t> </a:t>
            </a:r>
            <a:r>
              <a:rPr lang="en-US" sz="1568" dirty="0" err="1">
                <a:solidFill>
                  <a:srgbClr val="2B91AF"/>
                </a:solidFill>
                <a:highlight>
                  <a:srgbClr val="FFFFFF"/>
                </a:highlight>
                <a:latin typeface="Consolas" panose="020B0609020204030204" pitchFamily="49" charset="0"/>
              </a:rPr>
              <a:t>ResourceLoader</a:t>
            </a:r>
            <a:r>
              <a:rPr lang="en-US" sz="1568" dirty="0">
                <a:solidFill>
                  <a:srgbClr val="000000"/>
                </a:solidFill>
                <a:highlight>
                  <a:srgbClr val="FFFFFF"/>
                </a:highlight>
                <a:latin typeface="Consolas" panose="020B0609020204030204" pitchFamily="49" charset="0"/>
              </a:rPr>
              <a:t>();</a:t>
            </a:r>
          </a:p>
          <a:p>
            <a:r>
              <a:rPr lang="en-US" sz="1568" dirty="0">
                <a:solidFill>
                  <a:srgbClr val="000000"/>
                </a:solidFill>
                <a:highlight>
                  <a:srgbClr val="FFFFFF"/>
                </a:highlight>
                <a:latin typeface="Consolas" panose="020B0609020204030204" pitchFamily="49" charset="0"/>
              </a:rPr>
              <a:t>            </a:t>
            </a:r>
            <a:r>
              <a:rPr lang="en-US" sz="1568" dirty="0">
                <a:solidFill>
                  <a:srgbClr val="0000FF"/>
                </a:solidFill>
                <a:highlight>
                  <a:srgbClr val="FFFFFF"/>
                </a:highlight>
                <a:latin typeface="Consolas" panose="020B0609020204030204" pitchFamily="49" charset="0"/>
              </a:rPr>
              <a:t>string</a:t>
            </a:r>
            <a:r>
              <a:rPr lang="en-US" sz="1568" dirty="0">
                <a:solidFill>
                  <a:srgbClr val="000000"/>
                </a:solidFill>
                <a:highlight>
                  <a:srgbClr val="FFFFFF"/>
                </a:highlight>
                <a:latin typeface="Consolas" panose="020B0609020204030204" pitchFamily="49" charset="0"/>
              </a:rPr>
              <a:t> about = </a:t>
            </a:r>
            <a:r>
              <a:rPr lang="en-US" sz="1568" dirty="0" err="1">
                <a:solidFill>
                  <a:srgbClr val="000000"/>
                </a:solidFill>
                <a:highlight>
                  <a:srgbClr val="FFFFFF"/>
                </a:highlight>
                <a:latin typeface="Consolas" panose="020B0609020204030204" pitchFamily="49" charset="0"/>
              </a:rPr>
              <a:t>loader.GetString</a:t>
            </a:r>
            <a:r>
              <a:rPr lang="en-US" sz="1568" dirty="0">
                <a:solidFill>
                  <a:srgbClr val="000000"/>
                </a:solidFill>
                <a:highlight>
                  <a:srgbClr val="FFFFFF"/>
                </a:highlight>
                <a:latin typeface="Consolas" panose="020B0609020204030204" pitchFamily="49" charset="0"/>
              </a:rPr>
              <a:t>(</a:t>
            </a:r>
            <a:r>
              <a:rPr lang="en-US" sz="1568" dirty="0">
                <a:solidFill>
                  <a:srgbClr val="A31515"/>
                </a:solidFill>
                <a:highlight>
                  <a:srgbClr val="FFFFFF"/>
                </a:highlight>
                <a:latin typeface="Consolas" panose="020B0609020204030204" pitchFamily="49" charset="0"/>
              </a:rPr>
              <a:t>"</a:t>
            </a:r>
            <a:r>
              <a:rPr lang="en-US" sz="1568" dirty="0" err="1">
                <a:solidFill>
                  <a:srgbClr val="A31515"/>
                </a:solidFill>
                <a:highlight>
                  <a:srgbClr val="FFFFFF"/>
                </a:highlight>
                <a:latin typeface="Consolas" panose="020B0609020204030204" pitchFamily="49" charset="0"/>
              </a:rPr>
              <a:t>SettingsLabel</a:t>
            </a:r>
            <a:r>
              <a:rPr lang="en-US" sz="1568" dirty="0">
                <a:solidFill>
                  <a:srgbClr val="A31515"/>
                </a:solidFill>
                <a:highlight>
                  <a:srgbClr val="FFFFFF"/>
                </a:highlight>
                <a:latin typeface="Consolas" panose="020B0609020204030204" pitchFamily="49" charset="0"/>
              </a:rPr>
              <a:t>/Text"</a:t>
            </a:r>
            <a:r>
              <a:rPr lang="en-US" sz="1568" dirty="0">
                <a:solidFill>
                  <a:srgbClr val="000000"/>
                </a:solidFill>
                <a:highlight>
                  <a:srgbClr val="FFFFFF"/>
                </a:highlight>
                <a:latin typeface="Consolas" panose="020B0609020204030204" pitchFamily="49" charset="0"/>
              </a:rPr>
              <a:t>);</a:t>
            </a:r>
          </a:p>
          <a:p>
            <a:r>
              <a:rPr lang="en-US" sz="1568" dirty="0">
                <a:solidFill>
                  <a:srgbClr val="000000"/>
                </a:solidFill>
                <a:highlight>
                  <a:srgbClr val="FFFFFF"/>
                </a:highlight>
                <a:latin typeface="Consolas" panose="020B0609020204030204" pitchFamily="49" charset="0"/>
              </a:rPr>
              <a:t>            </a:t>
            </a:r>
            <a:r>
              <a:rPr lang="en-US" sz="1568" dirty="0">
                <a:solidFill>
                  <a:srgbClr val="0000FF"/>
                </a:solidFill>
                <a:highlight>
                  <a:srgbClr val="FFFFFF"/>
                </a:highlight>
                <a:latin typeface="Consolas" panose="020B0609020204030204" pitchFamily="49" charset="0"/>
              </a:rPr>
              <a:t>string</a:t>
            </a:r>
            <a:r>
              <a:rPr lang="en-US" sz="1568" dirty="0">
                <a:solidFill>
                  <a:srgbClr val="000000"/>
                </a:solidFill>
                <a:highlight>
                  <a:srgbClr val="FFFFFF"/>
                </a:highlight>
                <a:latin typeface="Consolas" panose="020B0609020204030204" pitchFamily="49" charset="0"/>
              </a:rPr>
              <a:t> privacy = </a:t>
            </a:r>
            <a:r>
              <a:rPr lang="en-US" sz="1568" dirty="0" err="1">
                <a:solidFill>
                  <a:srgbClr val="000000"/>
                </a:solidFill>
                <a:highlight>
                  <a:srgbClr val="FFFFFF"/>
                </a:highlight>
                <a:latin typeface="Consolas" panose="020B0609020204030204" pitchFamily="49" charset="0"/>
              </a:rPr>
              <a:t>loader.GetString</a:t>
            </a:r>
            <a:r>
              <a:rPr lang="en-US" sz="1568" dirty="0">
                <a:solidFill>
                  <a:srgbClr val="000000"/>
                </a:solidFill>
                <a:highlight>
                  <a:srgbClr val="FFFFFF"/>
                </a:highlight>
                <a:latin typeface="Consolas" panose="020B0609020204030204" pitchFamily="49" charset="0"/>
              </a:rPr>
              <a:t>(</a:t>
            </a:r>
            <a:r>
              <a:rPr lang="en-US" sz="1568" dirty="0">
                <a:solidFill>
                  <a:srgbClr val="A31515"/>
                </a:solidFill>
                <a:highlight>
                  <a:srgbClr val="FFFFFF"/>
                </a:highlight>
                <a:latin typeface="Consolas" panose="020B0609020204030204" pitchFamily="49" charset="0"/>
              </a:rPr>
              <a:t>"</a:t>
            </a:r>
            <a:r>
              <a:rPr lang="en-US" sz="1568" dirty="0" err="1">
                <a:solidFill>
                  <a:srgbClr val="A31515"/>
                </a:solidFill>
                <a:highlight>
                  <a:srgbClr val="FFFFFF"/>
                </a:highlight>
                <a:latin typeface="Consolas" panose="020B0609020204030204" pitchFamily="49" charset="0"/>
              </a:rPr>
              <a:t>PrivacySettings</a:t>
            </a:r>
            <a:r>
              <a:rPr lang="en-US" sz="1568" dirty="0">
                <a:solidFill>
                  <a:srgbClr val="A31515"/>
                </a:solidFill>
                <a:highlight>
                  <a:srgbClr val="FFFFFF"/>
                </a:highlight>
                <a:latin typeface="Consolas" panose="020B0609020204030204" pitchFamily="49" charset="0"/>
              </a:rPr>
              <a:t>/Text"</a:t>
            </a:r>
            <a:r>
              <a:rPr lang="en-US" sz="1568" dirty="0">
                <a:solidFill>
                  <a:srgbClr val="000000"/>
                </a:solidFill>
                <a:highlight>
                  <a:srgbClr val="FFFFFF"/>
                </a:highlight>
                <a:latin typeface="Consolas" panose="020B0609020204030204" pitchFamily="49" charset="0"/>
              </a:rPr>
              <a:t>);</a:t>
            </a:r>
          </a:p>
          <a:p>
            <a:r>
              <a:rPr lang="en-US" sz="1568" dirty="0">
                <a:solidFill>
                  <a:srgbClr val="000000"/>
                </a:solidFill>
                <a:highlight>
                  <a:srgbClr val="FFFFFF"/>
                </a:highlight>
                <a:latin typeface="Consolas" panose="020B0609020204030204" pitchFamily="49" charset="0"/>
              </a:rPr>
              <a:t>            </a:t>
            </a:r>
            <a:r>
              <a:rPr lang="en-US" sz="1568" dirty="0">
                <a:solidFill>
                  <a:srgbClr val="0000FF"/>
                </a:solidFill>
                <a:highlight>
                  <a:srgbClr val="FFFFFF"/>
                </a:highlight>
                <a:latin typeface="Consolas" panose="020B0609020204030204" pitchFamily="49" charset="0"/>
              </a:rPr>
              <a:t>string</a:t>
            </a:r>
            <a:r>
              <a:rPr lang="en-US" sz="1568" dirty="0">
                <a:solidFill>
                  <a:srgbClr val="000000"/>
                </a:solidFill>
                <a:highlight>
                  <a:srgbClr val="FFFFFF"/>
                </a:highlight>
                <a:latin typeface="Consolas" panose="020B0609020204030204" pitchFamily="49" charset="0"/>
              </a:rPr>
              <a:t> options = </a:t>
            </a:r>
            <a:r>
              <a:rPr lang="en-US" sz="1568" dirty="0" err="1">
                <a:solidFill>
                  <a:srgbClr val="000000"/>
                </a:solidFill>
                <a:highlight>
                  <a:srgbClr val="FFFFFF"/>
                </a:highlight>
                <a:latin typeface="Consolas" panose="020B0609020204030204" pitchFamily="49" charset="0"/>
              </a:rPr>
              <a:t>loader.GetString</a:t>
            </a:r>
            <a:r>
              <a:rPr lang="en-US" sz="1568" dirty="0">
                <a:solidFill>
                  <a:srgbClr val="000000"/>
                </a:solidFill>
                <a:highlight>
                  <a:srgbClr val="FFFFFF"/>
                </a:highlight>
                <a:latin typeface="Consolas" panose="020B0609020204030204" pitchFamily="49" charset="0"/>
              </a:rPr>
              <a:t>(</a:t>
            </a:r>
            <a:r>
              <a:rPr lang="en-US" sz="1568" dirty="0">
                <a:solidFill>
                  <a:srgbClr val="A31515"/>
                </a:solidFill>
                <a:highlight>
                  <a:srgbClr val="FFFFFF"/>
                </a:highlight>
                <a:latin typeface="Consolas" panose="020B0609020204030204" pitchFamily="49" charset="0"/>
              </a:rPr>
              <a:t>"Settings/Text"</a:t>
            </a:r>
            <a:r>
              <a:rPr lang="en-US" sz="1568" dirty="0">
                <a:solidFill>
                  <a:srgbClr val="000000"/>
                </a:solidFill>
                <a:highlight>
                  <a:srgbClr val="FFFFFF"/>
                </a:highlight>
                <a:latin typeface="Consolas" panose="020B0609020204030204" pitchFamily="49" charset="0"/>
              </a:rPr>
              <a:t>);</a:t>
            </a:r>
          </a:p>
          <a:p>
            <a:r>
              <a:rPr lang="en-US" sz="1568" dirty="0">
                <a:solidFill>
                  <a:srgbClr val="000000"/>
                </a:solidFill>
                <a:highlight>
                  <a:srgbClr val="FFFFFF"/>
                </a:highlight>
                <a:latin typeface="Consolas" panose="020B0609020204030204" pitchFamily="49" charset="0"/>
              </a:rPr>
              <a:t>            </a:t>
            </a:r>
            <a:r>
              <a:rPr lang="en-US" sz="1568" dirty="0" err="1">
                <a:solidFill>
                  <a:srgbClr val="2B91AF"/>
                </a:solidFill>
                <a:highlight>
                  <a:srgbClr val="FFFFFF"/>
                </a:highlight>
                <a:latin typeface="Consolas" panose="020B0609020204030204" pitchFamily="49" charset="0"/>
              </a:rPr>
              <a:t>ISettingsService</a:t>
            </a:r>
            <a:r>
              <a:rPr lang="en-US" sz="1568" dirty="0">
                <a:solidFill>
                  <a:srgbClr val="000000"/>
                </a:solidFill>
                <a:highlight>
                  <a:srgbClr val="FFFFFF"/>
                </a:highlight>
                <a:latin typeface="Consolas" panose="020B0609020204030204" pitchFamily="49" charset="0"/>
              </a:rPr>
              <a:t> settings = </a:t>
            </a:r>
            <a:r>
              <a:rPr lang="en-US" sz="1568" dirty="0" err="1">
                <a:solidFill>
                  <a:srgbClr val="000000"/>
                </a:solidFill>
                <a:highlight>
                  <a:srgbClr val="FFFFFF"/>
                </a:highlight>
                <a:latin typeface="Consolas" panose="020B0609020204030204" pitchFamily="49" charset="0"/>
              </a:rPr>
              <a:t>container.RegisterSettingsService</a:t>
            </a:r>
            <a:r>
              <a:rPr lang="en-US" sz="1568" dirty="0">
                <a:solidFill>
                  <a:srgbClr val="000000"/>
                </a:solidFill>
                <a:highlight>
                  <a:srgbClr val="FFFFFF"/>
                </a:highlight>
                <a:latin typeface="Consolas" panose="020B0609020204030204" pitchFamily="49" charset="0"/>
              </a:rPr>
              <a:t>();</a:t>
            </a:r>
          </a:p>
          <a:p>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settings.RegisterFlyoutCommand</a:t>
            </a:r>
            <a:r>
              <a:rPr lang="en-US" sz="1568" dirty="0">
                <a:solidFill>
                  <a:srgbClr val="000000"/>
                </a:solidFill>
                <a:highlight>
                  <a:srgbClr val="FFFFFF"/>
                </a:highlight>
                <a:latin typeface="Consolas" panose="020B0609020204030204" pitchFamily="49" charset="0"/>
              </a:rPr>
              <a:t>&lt;</a:t>
            </a:r>
            <a:r>
              <a:rPr lang="en-US" sz="1568" dirty="0" err="1">
                <a:solidFill>
                  <a:srgbClr val="2B91AF"/>
                </a:solidFill>
                <a:highlight>
                  <a:srgbClr val="FFFFFF"/>
                </a:highlight>
                <a:latin typeface="Consolas" panose="020B0609020204030204" pitchFamily="49" charset="0"/>
              </a:rPr>
              <a:t>AboutViewModel</a:t>
            </a:r>
            <a:r>
              <a:rPr lang="en-US" sz="1568" dirty="0">
                <a:solidFill>
                  <a:srgbClr val="000000"/>
                </a:solidFill>
                <a:highlight>
                  <a:srgbClr val="FFFFFF"/>
                </a:highlight>
                <a:latin typeface="Consolas" panose="020B0609020204030204" pitchFamily="49" charset="0"/>
              </a:rPr>
              <a:t>&gt;(about);</a:t>
            </a:r>
          </a:p>
          <a:p>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settings.RegisterFlyoutCommand</a:t>
            </a:r>
            <a:r>
              <a:rPr lang="en-US" sz="1568" dirty="0">
                <a:solidFill>
                  <a:srgbClr val="000000"/>
                </a:solidFill>
                <a:highlight>
                  <a:srgbClr val="FFFFFF"/>
                </a:highlight>
                <a:latin typeface="Consolas" panose="020B0609020204030204" pitchFamily="49" charset="0"/>
              </a:rPr>
              <a:t>&lt;</a:t>
            </a:r>
            <a:r>
              <a:rPr lang="en-US" sz="1568" dirty="0" err="1">
                <a:solidFill>
                  <a:srgbClr val="2B91AF"/>
                </a:solidFill>
                <a:highlight>
                  <a:srgbClr val="FFFFFF"/>
                </a:highlight>
                <a:latin typeface="Consolas" panose="020B0609020204030204" pitchFamily="49" charset="0"/>
              </a:rPr>
              <a:t>PrivacyPolicyViewModel</a:t>
            </a:r>
            <a:r>
              <a:rPr lang="en-US" sz="1568" dirty="0">
                <a:solidFill>
                  <a:srgbClr val="000000"/>
                </a:solidFill>
                <a:highlight>
                  <a:srgbClr val="FFFFFF"/>
                </a:highlight>
                <a:latin typeface="Consolas" panose="020B0609020204030204" pitchFamily="49" charset="0"/>
              </a:rPr>
              <a:t>&gt;(privacy);</a:t>
            </a:r>
          </a:p>
          <a:p>
            <a:r>
              <a:rPr lang="en-US" sz="1568" dirty="0">
                <a:solidFill>
                  <a:srgbClr val="000000"/>
                </a:solidFill>
                <a:highlight>
                  <a:srgbClr val="FFFFFF"/>
                </a:highlight>
                <a:latin typeface="Consolas" panose="020B0609020204030204" pitchFamily="49" charset="0"/>
              </a:rPr>
              <a:t>            </a:t>
            </a:r>
            <a:r>
              <a:rPr lang="en-US" sz="1568" dirty="0" err="1">
                <a:solidFill>
                  <a:srgbClr val="000000"/>
                </a:solidFill>
                <a:highlight>
                  <a:srgbClr val="FFFFFF"/>
                </a:highlight>
                <a:latin typeface="Consolas" panose="020B0609020204030204" pitchFamily="49" charset="0"/>
              </a:rPr>
              <a:t>settings.RegisterFlyoutCommand</a:t>
            </a:r>
            <a:r>
              <a:rPr lang="en-US" sz="1568" dirty="0">
                <a:solidFill>
                  <a:srgbClr val="000000"/>
                </a:solidFill>
                <a:highlight>
                  <a:srgbClr val="FFFFFF"/>
                </a:highlight>
                <a:latin typeface="Consolas" panose="020B0609020204030204" pitchFamily="49" charset="0"/>
              </a:rPr>
              <a:t>&lt;</a:t>
            </a:r>
            <a:r>
              <a:rPr lang="en-US" sz="1568" dirty="0" err="1">
                <a:solidFill>
                  <a:srgbClr val="2B91AF"/>
                </a:solidFill>
                <a:highlight>
                  <a:srgbClr val="FFFFFF"/>
                </a:highlight>
                <a:latin typeface="Consolas" panose="020B0609020204030204" pitchFamily="49" charset="0"/>
              </a:rPr>
              <a:t>SettingsViewModel</a:t>
            </a:r>
            <a:r>
              <a:rPr lang="en-US" sz="1568" dirty="0">
                <a:solidFill>
                  <a:srgbClr val="000000"/>
                </a:solidFill>
                <a:highlight>
                  <a:srgbClr val="FFFFFF"/>
                </a:highlight>
                <a:latin typeface="Consolas" panose="020B0609020204030204" pitchFamily="49" charset="0"/>
              </a:rPr>
              <a:t>&gt;(options);</a:t>
            </a:r>
          </a:p>
          <a:p>
            <a:r>
              <a:rPr lang="en-US" sz="1568" dirty="0">
                <a:solidFill>
                  <a:srgbClr val="0000FF"/>
                </a:solidFill>
                <a:highlight>
                  <a:srgbClr val="FFFFFF"/>
                </a:highlight>
                <a:latin typeface="Consolas" panose="020B0609020204030204" pitchFamily="49" charset="0"/>
              </a:rPr>
              <a:t>#</a:t>
            </a:r>
            <a:r>
              <a:rPr lang="en-US" sz="1568" dirty="0" err="1">
                <a:solidFill>
                  <a:srgbClr val="0000FF"/>
                </a:solidFill>
                <a:highlight>
                  <a:srgbClr val="FFFFFF"/>
                </a:highlight>
                <a:latin typeface="Consolas" panose="020B0609020204030204" pitchFamily="49" charset="0"/>
              </a:rPr>
              <a:t>endif</a:t>
            </a:r>
            <a:endParaRPr lang="en-US" sz="1568" dirty="0"/>
          </a:p>
        </p:txBody>
      </p:sp>
    </p:spTree>
    <p:extLst>
      <p:ext uri="{BB962C8B-B14F-4D97-AF65-F5344CB8AC3E}">
        <p14:creationId xmlns:p14="http://schemas.microsoft.com/office/powerpoint/2010/main" val="130080669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90078"/>
            <a:ext cx="7617626" cy="4347024"/>
          </a:xfrm>
        </p:spPr>
        <p:txBody>
          <a:bodyPr/>
          <a:lstStyle/>
          <a:p>
            <a:r>
              <a:rPr lang="en-US" dirty="0" smtClean="0"/>
              <a:t>No more shared project and specific platforms project</a:t>
            </a:r>
          </a:p>
          <a:p>
            <a:r>
              <a:rPr lang="en-US" dirty="0" smtClean="0"/>
              <a:t>No more conditional code</a:t>
            </a:r>
          </a:p>
          <a:p>
            <a:r>
              <a:rPr lang="en-US" dirty="0" smtClean="0"/>
              <a:t>Only one Store</a:t>
            </a:r>
          </a:p>
          <a:p>
            <a:r>
              <a:rPr lang="en-US" dirty="0" smtClean="0"/>
              <a:t>The Universal Windows Platform is available on every Windows 10 device</a:t>
            </a:r>
            <a:endParaRPr lang="en-US" dirty="0"/>
          </a:p>
        </p:txBody>
      </p:sp>
      <p:sp>
        <p:nvSpPr>
          <p:cNvPr id="3" name="Title 2"/>
          <p:cNvSpPr>
            <a:spLocks noGrp="1"/>
          </p:cNvSpPr>
          <p:nvPr>
            <p:ph type="title"/>
          </p:nvPr>
        </p:nvSpPr>
        <p:spPr/>
        <p:txBody>
          <a:bodyPr/>
          <a:lstStyle/>
          <a:p>
            <a:r>
              <a:rPr lang="en-US" dirty="0" smtClean="0"/>
              <a:t>One binary for every device</a:t>
            </a:r>
            <a:endParaRPr lang="en-US" dirty="0"/>
          </a:p>
        </p:txBody>
      </p:sp>
      <p:pic>
        <p:nvPicPr>
          <p:cNvPr id="4" name="Picture 3"/>
          <p:cNvPicPr>
            <a:picLocks noChangeAspect="1"/>
          </p:cNvPicPr>
          <p:nvPr/>
        </p:nvPicPr>
        <p:blipFill>
          <a:blip r:embed="rId2"/>
          <a:stretch>
            <a:fillRect/>
          </a:stretch>
        </p:blipFill>
        <p:spPr>
          <a:xfrm>
            <a:off x="7819082" y="1039156"/>
            <a:ext cx="4170607" cy="5050411"/>
          </a:xfrm>
          <a:prstGeom prst="rect">
            <a:avLst/>
          </a:prstGeom>
        </p:spPr>
      </p:pic>
    </p:spTree>
    <p:extLst>
      <p:ext uri="{BB962C8B-B14F-4D97-AF65-F5344CB8AC3E}">
        <p14:creationId xmlns:p14="http://schemas.microsoft.com/office/powerpoint/2010/main" val="316550667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90078"/>
            <a:ext cx="11650488" cy="4114475"/>
          </a:xfrm>
        </p:spPr>
        <p:txBody>
          <a:bodyPr/>
          <a:lstStyle/>
          <a:p>
            <a:r>
              <a:rPr lang="en-US" dirty="0" smtClean="0"/>
              <a:t>It’s a collection of contracts and extensions</a:t>
            </a:r>
          </a:p>
          <a:p>
            <a:r>
              <a:rPr lang="en-US" dirty="0" smtClean="0"/>
              <a:t>When you create an app you target a version of the UWP, not of the operating system</a:t>
            </a:r>
          </a:p>
          <a:p>
            <a:endParaRPr lang="en-US" dirty="0"/>
          </a:p>
          <a:p>
            <a:pPr marL="0" indent="0">
              <a:buNone/>
            </a:pPr>
            <a:r>
              <a:rPr lang="en-US" sz="2352" dirty="0">
                <a:solidFill>
                  <a:srgbClr val="0000FF"/>
                </a:solidFill>
                <a:highlight>
                  <a:srgbClr val="FFFFFF"/>
                </a:highlight>
                <a:latin typeface="Consolas" panose="020B0609020204030204" pitchFamily="49" charset="0"/>
              </a:rPr>
              <a:t> &lt;</a:t>
            </a:r>
            <a:r>
              <a:rPr lang="en-US" sz="2352" dirty="0">
                <a:solidFill>
                  <a:srgbClr val="A31515"/>
                </a:solidFill>
                <a:highlight>
                  <a:srgbClr val="FFFFFF"/>
                </a:highlight>
                <a:latin typeface="Consolas" panose="020B0609020204030204" pitchFamily="49" charset="0"/>
              </a:rPr>
              <a:t>Dependencies</a:t>
            </a:r>
            <a:r>
              <a:rPr lang="en-US" sz="2352" dirty="0">
                <a:solidFill>
                  <a:srgbClr val="0000FF"/>
                </a:solidFill>
                <a:highlight>
                  <a:srgbClr val="FFFFFF"/>
                </a:highlight>
                <a:latin typeface="Consolas" panose="020B0609020204030204" pitchFamily="49" charset="0"/>
              </a:rPr>
              <a:t>&gt;</a:t>
            </a:r>
            <a:endParaRPr lang="en-US" sz="2352" dirty="0">
              <a:solidFill>
                <a:srgbClr val="000000"/>
              </a:solidFill>
              <a:highlight>
                <a:srgbClr val="FFFFFF"/>
              </a:highlight>
              <a:latin typeface="Consolas" panose="020B0609020204030204" pitchFamily="49" charset="0"/>
            </a:endParaRPr>
          </a:p>
          <a:p>
            <a:pPr marL="0" indent="0">
              <a:buNone/>
            </a:pPr>
            <a:r>
              <a:rPr lang="en-US" sz="2352" dirty="0">
                <a:solidFill>
                  <a:srgbClr val="0000FF"/>
                </a:solidFill>
                <a:highlight>
                  <a:srgbClr val="FFFFFF"/>
                </a:highlight>
                <a:latin typeface="Consolas" panose="020B0609020204030204" pitchFamily="49" charset="0"/>
              </a:rPr>
              <a:t>    &lt;</a:t>
            </a:r>
            <a:r>
              <a:rPr lang="en-US" sz="2352" dirty="0" err="1">
                <a:solidFill>
                  <a:srgbClr val="A31515"/>
                </a:solidFill>
                <a:highlight>
                  <a:srgbClr val="FFFFFF"/>
                </a:highlight>
                <a:latin typeface="Consolas" panose="020B0609020204030204" pitchFamily="49" charset="0"/>
              </a:rPr>
              <a:t>TargetDeviceFamily</a:t>
            </a:r>
            <a:r>
              <a:rPr lang="en-US" sz="2352" dirty="0">
                <a:solidFill>
                  <a:srgbClr val="0000FF"/>
                </a:solidFill>
                <a:highlight>
                  <a:srgbClr val="FFFFFF"/>
                </a:highlight>
                <a:latin typeface="Consolas" panose="020B0609020204030204" pitchFamily="49" charset="0"/>
              </a:rPr>
              <a:t> </a:t>
            </a:r>
            <a:r>
              <a:rPr lang="en-US" sz="2352" dirty="0">
                <a:solidFill>
                  <a:srgbClr val="FF0000"/>
                </a:solidFill>
                <a:highlight>
                  <a:srgbClr val="FFFFFF"/>
                </a:highlight>
                <a:latin typeface="Consolas" panose="020B0609020204030204" pitchFamily="49" charset="0"/>
              </a:rPr>
              <a:t>Name</a:t>
            </a:r>
            <a:r>
              <a:rPr lang="en-US" sz="2352" dirty="0">
                <a:solidFill>
                  <a:srgbClr val="0000FF"/>
                </a:solidFill>
                <a:highlight>
                  <a:srgbClr val="FFFFFF"/>
                </a:highlight>
                <a:latin typeface="Consolas" panose="020B0609020204030204" pitchFamily="49" charset="0"/>
              </a:rPr>
              <a:t>=</a:t>
            </a:r>
            <a:r>
              <a:rPr lang="en-US" sz="2352" dirty="0">
                <a:solidFill>
                  <a:srgbClr val="000000"/>
                </a:solidFill>
                <a:highlight>
                  <a:srgbClr val="FFFFFF"/>
                </a:highlight>
                <a:latin typeface="Consolas" panose="020B0609020204030204" pitchFamily="49" charset="0"/>
              </a:rPr>
              <a:t>"</a:t>
            </a:r>
            <a:r>
              <a:rPr lang="en-US" sz="2352" dirty="0" err="1">
                <a:solidFill>
                  <a:srgbClr val="0000FF"/>
                </a:solidFill>
                <a:highlight>
                  <a:srgbClr val="FFFFFF"/>
                </a:highlight>
                <a:latin typeface="Consolas" panose="020B0609020204030204" pitchFamily="49" charset="0"/>
              </a:rPr>
              <a:t>Windows.Universal</a:t>
            </a:r>
            <a:r>
              <a:rPr lang="en-US" sz="2352" dirty="0">
                <a:solidFill>
                  <a:srgbClr val="000000"/>
                </a:solidFill>
                <a:highlight>
                  <a:srgbClr val="FFFFFF"/>
                </a:highlight>
                <a:latin typeface="Consolas" panose="020B0609020204030204" pitchFamily="49" charset="0"/>
              </a:rPr>
              <a:t>"</a:t>
            </a:r>
            <a:r>
              <a:rPr lang="en-US" sz="2352" dirty="0">
                <a:solidFill>
                  <a:srgbClr val="0000FF"/>
                </a:solidFill>
                <a:highlight>
                  <a:srgbClr val="FFFFFF"/>
                </a:highlight>
                <a:latin typeface="Consolas" panose="020B0609020204030204" pitchFamily="49" charset="0"/>
              </a:rPr>
              <a:t> </a:t>
            </a:r>
            <a:r>
              <a:rPr lang="en-US" sz="2352" dirty="0" err="1">
                <a:solidFill>
                  <a:srgbClr val="FF0000"/>
                </a:solidFill>
                <a:highlight>
                  <a:srgbClr val="FFFFFF"/>
                </a:highlight>
                <a:latin typeface="Consolas" panose="020B0609020204030204" pitchFamily="49" charset="0"/>
              </a:rPr>
              <a:t>MinVersion</a:t>
            </a:r>
            <a:r>
              <a:rPr lang="en-US" sz="2352" dirty="0">
                <a:solidFill>
                  <a:srgbClr val="0000FF"/>
                </a:solidFill>
                <a:highlight>
                  <a:srgbClr val="FFFFFF"/>
                </a:highlight>
                <a:latin typeface="Consolas" panose="020B0609020204030204" pitchFamily="49" charset="0"/>
              </a:rPr>
              <a:t>=</a:t>
            </a:r>
            <a:r>
              <a:rPr lang="en-US" sz="2352" dirty="0">
                <a:solidFill>
                  <a:srgbClr val="000000"/>
                </a:solidFill>
                <a:highlight>
                  <a:srgbClr val="FFFFFF"/>
                </a:highlight>
                <a:latin typeface="Consolas" panose="020B0609020204030204" pitchFamily="49" charset="0"/>
              </a:rPr>
              <a:t>"</a:t>
            </a:r>
            <a:r>
              <a:rPr lang="en-US" sz="2352" dirty="0">
                <a:solidFill>
                  <a:srgbClr val="0000FF"/>
                </a:solidFill>
                <a:highlight>
                  <a:srgbClr val="FFFFFF"/>
                </a:highlight>
                <a:latin typeface="Consolas" panose="020B0609020204030204" pitchFamily="49" charset="0"/>
              </a:rPr>
              <a:t>10.0.10069.0</a:t>
            </a:r>
            <a:r>
              <a:rPr lang="en-US" sz="2352" dirty="0">
                <a:solidFill>
                  <a:srgbClr val="000000"/>
                </a:solidFill>
                <a:highlight>
                  <a:srgbClr val="FFFFFF"/>
                </a:highlight>
                <a:latin typeface="Consolas" panose="020B0609020204030204" pitchFamily="49" charset="0"/>
              </a:rPr>
              <a:t>"</a:t>
            </a:r>
            <a:r>
              <a:rPr lang="en-US" sz="2352" dirty="0">
                <a:solidFill>
                  <a:srgbClr val="0000FF"/>
                </a:solidFill>
                <a:highlight>
                  <a:srgbClr val="FFFFFF"/>
                </a:highlight>
                <a:latin typeface="Consolas" panose="020B0609020204030204" pitchFamily="49" charset="0"/>
              </a:rPr>
              <a:t> </a:t>
            </a:r>
            <a:r>
              <a:rPr lang="en-US" sz="2352" dirty="0" err="1">
                <a:solidFill>
                  <a:srgbClr val="FF0000"/>
                </a:solidFill>
                <a:highlight>
                  <a:srgbClr val="FFFFFF"/>
                </a:highlight>
                <a:latin typeface="Consolas" panose="020B0609020204030204" pitchFamily="49" charset="0"/>
              </a:rPr>
              <a:t>MaxVersionTested</a:t>
            </a:r>
            <a:r>
              <a:rPr lang="en-US" sz="2352" dirty="0">
                <a:solidFill>
                  <a:srgbClr val="0000FF"/>
                </a:solidFill>
                <a:highlight>
                  <a:srgbClr val="FFFFFF"/>
                </a:highlight>
                <a:latin typeface="Consolas" panose="020B0609020204030204" pitchFamily="49" charset="0"/>
              </a:rPr>
              <a:t>=</a:t>
            </a:r>
            <a:r>
              <a:rPr lang="en-US" sz="2352" dirty="0">
                <a:solidFill>
                  <a:srgbClr val="000000"/>
                </a:solidFill>
                <a:highlight>
                  <a:srgbClr val="FFFFFF"/>
                </a:highlight>
                <a:latin typeface="Consolas" panose="020B0609020204030204" pitchFamily="49" charset="0"/>
              </a:rPr>
              <a:t>"</a:t>
            </a:r>
            <a:r>
              <a:rPr lang="en-US" sz="2352" dirty="0">
                <a:solidFill>
                  <a:srgbClr val="0000FF"/>
                </a:solidFill>
                <a:highlight>
                  <a:srgbClr val="FFFFFF"/>
                </a:highlight>
                <a:latin typeface="Consolas" panose="020B0609020204030204" pitchFamily="49" charset="0"/>
              </a:rPr>
              <a:t>10.0.10166.0</a:t>
            </a:r>
            <a:r>
              <a:rPr lang="en-US" sz="2352" dirty="0">
                <a:solidFill>
                  <a:srgbClr val="000000"/>
                </a:solidFill>
                <a:highlight>
                  <a:srgbClr val="FFFFFF"/>
                </a:highlight>
                <a:latin typeface="Consolas" panose="020B0609020204030204" pitchFamily="49" charset="0"/>
              </a:rPr>
              <a:t>"</a:t>
            </a:r>
            <a:r>
              <a:rPr lang="en-US" sz="2352" dirty="0">
                <a:solidFill>
                  <a:srgbClr val="0000FF"/>
                </a:solidFill>
                <a:highlight>
                  <a:srgbClr val="FFFFFF"/>
                </a:highlight>
                <a:latin typeface="Consolas" panose="020B0609020204030204" pitchFamily="49" charset="0"/>
              </a:rPr>
              <a:t> /&gt;</a:t>
            </a:r>
            <a:endParaRPr lang="en-US" sz="2352" dirty="0">
              <a:solidFill>
                <a:srgbClr val="000000"/>
              </a:solidFill>
              <a:highlight>
                <a:srgbClr val="FFFFFF"/>
              </a:highlight>
              <a:latin typeface="Consolas" panose="020B0609020204030204" pitchFamily="49" charset="0"/>
            </a:endParaRPr>
          </a:p>
          <a:p>
            <a:pPr marL="0" indent="0">
              <a:buNone/>
            </a:pPr>
            <a:r>
              <a:rPr lang="en-US" sz="2352" dirty="0">
                <a:solidFill>
                  <a:srgbClr val="0000FF"/>
                </a:solidFill>
                <a:highlight>
                  <a:srgbClr val="FFFFFF"/>
                </a:highlight>
                <a:latin typeface="Consolas" panose="020B0609020204030204" pitchFamily="49" charset="0"/>
              </a:rPr>
              <a:t>  &lt;/</a:t>
            </a:r>
            <a:r>
              <a:rPr lang="en-US" sz="2352" dirty="0">
                <a:solidFill>
                  <a:srgbClr val="A31515"/>
                </a:solidFill>
                <a:highlight>
                  <a:srgbClr val="FFFFFF"/>
                </a:highlight>
                <a:latin typeface="Consolas" panose="020B0609020204030204" pitchFamily="49" charset="0"/>
              </a:rPr>
              <a:t>Dependencies</a:t>
            </a:r>
            <a:r>
              <a:rPr lang="en-US" sz="2352" dirty="0">
                <a:solidFill>
                  <a:srgbClr val="0000FF"/>
                </a:solidFill>
                <a:highlight>
                  <a:srgbClr val="FFFFFF"/>
                </a:highlight>
                <a:latin typeface="Consolas" panose="020B0609020204030204" pitchFamily="49" charset="0"/>
              </a:rPr>
              <a:t>&gt;</a:t>
            </a:r>
            <a:endParaRPr lang="en-US" sz="2352" dirty="0"/>
          </a:p>
        </p:txBody>
      </p:sp>
      <p:sp>
        <p:nvSpPr>
          <p:cNvPr id="3" name="Title 2"/>
          <p:cNvSpPr>
            <a:spLocks noGrp="1"/>
          </p:cNvSpPr>
          <p:nvPr>
            <p:ph type="title"/>
          </p:nvPr>
        </p:nvSpPr>
        <p:spPr/>
        <p:txBody>
          <a:bodyPr/>
          <a:lstStyle/>
          <a:p>
            <a:r>
              <a:rPr lang="en-US" dirty="0" smtClean="0"/>
              <a:t>Universal Windows Platform</a:t>
            </a:r>
            <a:endParaRPr lang="en-US" dirty="0"/>
          </a:p>
        </p:txBody>
      </p:sp>
    </p:spTree>
    <p:extLst>
      <p:ext uri="{BB962C8B-B14F-4D97-AF65-F5344CB8AC3E}">
        <p14:creationId xmlns:p14="http://schemas.microsoft.com/office/powerpoint/2010/main" val="266310154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90078"/>
            <a:ext cx="11650488" cy="1266921"/>
          </a:xfrm>
        </p:spPr>
        <p:txBody>
          <a:bodyPr/>
          <a:lstStyle/>
          <a:p>
            <a:pPr marL="0" indent="0">
              <a:buNone/>
            </a:pPr>
            <a:r>
              <a:rPr lang="en-US" dirty="0" smtClean="0"/>
              <a:t>SDKs to add specific platform APIs on top of the Universal Windows platform</a:t>
            </a:r>
          </a:p>
        </p:txBody>
      </p:sp>
      <p:sp>
        <p:nvSpPr>
          <p:cNvPr id="3" name="Title 2"/>
          <p:cNvSpPr>
            <a:spLocks noGrp="1"/>
          </p:cNvSpPr>
          <p:nvPr>
            <p:ph type="title"/>
          </p:nvPr>
        </p:nvSpPr>
        <p:spPr/>
        <p:txBody>
          <a:bodyPr/>
          <a:lstStyle/>
          <a:p>
            <a:r>
              <a:rPr lang="en-US" dirty="0" smtClean="0"/>
              <a:t>Platform extensions</a:t>
            </a:r>
            <a:endParaRPr lang="en-US" dirty="0"/>
          </a:p>
        </p:txBody>
      </p:sp>
      <p:pic>
        <p:nvPicPr>
          <p:cNvPr id="5" name="Picture 4"/>
          <p:cNvPicPr>
            <a:picLocks noChangeAspect="1"/>
          </p:cNvPicPr>
          <p:nvPr/>
        </p:nvPicPr>
        <p:blipFill>
          <a:blip r:embed="rId2"/>
          <a:stretch>
            <a:fillRect/>
          </a:stretch>
        </p:blipFill>
        <p:spPr>
          <a:xfrm>
            <a:off x="464295" y="2457000"/>
            <a:ext cx="6523699" cy="315721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408" y="2811181"/>
            <a:ext cx="6675317" cy="3911651"/>
          </a:xfrm>
          <a:prstGeom prst="rect">
            <a:avLst/>
          </a:prstGeom>
        </p:spPr>
      </p:pic>
      <p:pic>
        <p:nvPicPr>
          <p:cNvPr id="7" name="Picture 6"/>
          <p:cNvPicPr>
            <a:picLocks noChangeAspect="1"/>
          </p:cNvPicPr>
          <p:nvPr/>
        </p:nvPicPr>
        <p:blipFill>
          <a:blip r:embed="rId4"/>
          <a:stretch>
            <a:fillRect/>
          </a:stretch>
        </p:blipFill>
        <p:spPr>
          <a:xfrm>
            <a:off x="8035086" y="3307576"/>
            <a:ext cx="3883496" cy="2918860"/>
          </a:xfrm>
          <a:prstGeom prst="rect">
            <a:avLst/>
          </a:prstGeom>
        </p:spPr>
      </p:pic>
    </p:spTree>
    <p:extLst>
      <p:ext uri="{BB962C8B-B14F-4D97-AF65-F5344CB8AC3E}">
        <p14:creationId xmlns:p14="http://schemas.microsoft.com/office/powerpoint/2010/main" val="117668046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Universal</a:t>
            </a:r>
            <a:r>
              <a:rPr lang="en-US" baseline="0" dirty="0" smtClean="0"/>
              <a:t> App template</a:t>
            </a:r>
            <a:endParaRPr lang="en-US" dirty="0"/>
          </a:p>
        </p:txBody>
      </p:sp>
    </p:spTree>
    <p:extLst>
      <p:ext uri="{BB962C8B-B14F-4D97-AF65-F5344CB8AC3E}">
        <p14:creationId xmlns:p14="http://schemas.microsoft.com/office/powerpoint/2010/main" val="3222560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Integrating Office 365</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9677967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pPr lvl="0"/>
            <a:r>
              <a:rPr lang="en-US" dirty="0" smtClean="0"/>
              <a:t>Add Connected Service</a:t>
            </a:r>
          </a:p>
          <a:p>
            <a:pPr lvl="1"/>
            <a:r>
              <a:rPr lang="en-US" dirty="0" smtClean="0"/>
              <a:t>Registers application in Azure AD and imports necessary assemblies</a:t>
            </a:r>
            <a:endParaRPr lang="en-US" baseline="0" dirty="0" smtClean="0"/>
          </a:p>
          <a:p>
            <a:pPr lvl="0"/>
            <a:r>
              <a:rPr lang="en-US" dirty="0" smtClean="0"/>
              <a:t>Create a data source</a:t>
            </a:r>
          </a:p>
          <a:p>
            <a:pPr lvl="1"/>
            <a:r>
              <a:rPr lang="en-US" dirty="0" smtClean="0"/>
              <a:t>XAML makes heavy use of data binding, embrace that paradigm</a:t>
            </a:r>
          </a:p>
          <a:p>
            <a:pPr lvl="0"/>
            <a:r>
              <a:rPr lang="en-US" dirty="0" err="1" smtClean="0"/>
              <a:t>Stateful</a:t>
            </a:r>
            <a:r>
              <a:rPr lang="en-US" dirty="0" smtClean="0"/>
              <a:t> client</a:t>
            </a:r>
          </a:p>
          <a:p>
            <a:pPr lvl="1"/>
            <a:r>
              <a:rPr lang="en-US" dirty="0" smtClean="0"/>
              <a:t>Initiate</a:t>
            </a:r>
            <a:r>
              <a:rPr lang="en-US" baseline="0" dirty="0" smtClean="0"/>
              <a:t> login/consent and store Discovery Context</a:t>
            </a:r>
            <a:endParaRPr lang="en-US" dirty="0"/>
          </a:p>
        </p:txBody>
      </p:sp>
      <p:sp>
        <p:nvSpPr>
          <p:cNvPr id="7" name="Title 6"/>
          <p:cNvSpPr>
            <a:spLocks noGrp="1"/>
          </p:cNvSpPr>
          <p:nvPr>
            <p:ph type="title"/>
          </p:nvPr>
        </p:nvSpPr>
        <p:spPr/>
        <p:txBody>
          <a:bodyPr/>
          <a:lstStyle/>
          <a:p>
            <a:r>
              <a:rPr lang="en-US" dirty="0" smtClean="0"/>
              <a:t>Add</a:t>
            </a:r>
            <a:r>
              <a:rPr lang="en-US" baseline="0" dirty="0" smtClean="0"/>
              <a:t> Office 365 to Universal App</a:t>
            </a:r>
            <a:endParaRPr lang="en-US" dirty="0"/>
          </a:p>
        </p:txBody>
      </p:sp>
    </p:spTree>
    <p:extLst>
      <p:ext uri="{BB962C8B-B14F-4D97-AF65-F5344CB8AC3E}">
        <p14:creationId xmlns:p14="http://schemas.microsoft.com/office/powerpoint/2010/main" val="17569675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18</a:t>
            </a:fld>
            <a:endParaRPr lang="en-US" dirty="0">
              <a:gradFill>
                <a:gsLst>
                  <a:gs pos="100000">
                    <a:srgbClr val="797A7D"/>
                  </a:gs>
                  <a:gs pos="0">
                    <a:srgbClr val="797A7D"/>
                  </a:gs>
                </a:gsLst>
                <a:lin ang="5400000" scaled="0"/>
              </a:gradFill>
            </a:endParaRPr>
          </a:p>
        </p:txBody>
      </p:sp>
      <p:sp>
        <p:nvSpPr>
          <p:cNvPr id="8" name="Oval 7"/>
          <p:cNvSpPr/>
          <p:nvPr/>
        </p:nvSpPr>
        <p:spPr bwMode="auto">
          <a:xfrm>
            <a:off x="541856" y="1234504"/>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993920" y="1236092"/>
            <a:ext cx="3869072"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Project &gt; Add &gt; Connected Service…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380" y="1803464"/>
            <a:ext cx="5416476" cy="4380606"/>
          </a:xfrm>
          <a:prstGeom prst="rect">
            <a:avLst/>
          </a:prstGeom>
        </p:spPr>
      </p:pic>
    </p:spTree>
    <p:extLst>
      <p:ext uri="{BB962C8B-B14F-4D97-AF65-F5344CB8AC3E}">
        <p14:creationId xmlns:p14="http://schemas.microsoft.com/office/powerpoint/2010/main" val="24300667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Connected Services</a:t>
            </a:r>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19</a:t>
            </a:fld>
            <a:endParaRPr lang="en-US" dirty="0">
              <a:gradFill>
                <a:gsLst>
                  <a:gs pos="100000">
                    <a:srgbClr val="797A7D"/>
                  </a:gs>
                  <a:gs pos="0">
                    <a:srgbClr val="797A7D"/>
                  </a:gs>
                </a:gsLst>
                <a:lin ang="5400000" scaled="0"/>
              </a:gradFill>
            </a:endParaRPr>
          </a:p>
        </p:txBody>
      </p:sp>
      <p:sp>
        <p:nvSpPr>
          <p:cNvPr id="8" name="Oval 7"/>
          <p:cNvSpPr/>
          <p:nvPr/>
        </p:nvSpPr>
        <p:spPr bwMode="auto">
          <a:xfrm>
            <a:off x="1081386" y="1283200"/>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9" name="TextBox 8"/>
          <p:cNvSpPr txBox="1"/>
          <p:nvPr/>
        </p:nvSpPr>
        <p:spPr>
          <a:xfrm>
            <a:off x="1533450" y="1284788"/>
            <a:ext cx="1506310"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Specify Tenant</a:t>
            </a:r>
          </a:p>
        </p:txBody>
      </p:sp>
      <p:pic>
        <p:nvPicPr>
          <p:cNvPr id="7" name="Picture 6"/>
          <p:cNvPicPr>
            <a:picLocks noChangeAspect="1"/>
          </p:cNvPicPr>
          <p:nvPr/>
        </p:nvPicPr>
        <p:blipFill>
          <a:blip r:embed="rId2"/>
          <a:stretch>
            <a:fillRect/>
          </a:stretch>
        </p:blipFill>
        <p:spPr>
          <a:xfrm>
            <a:off x="8109882" y="3451158"/>
            <a:ext cx="3691851" cy="2534704"/>
          </a:xfrm>
          <a:prstGeom prst="rect">
            <a:avLst/>
          </a:prstGeom>
        </p:spPr>
      </p:pic>
      <p:pic>
        <p:nvPicPr>
          <p:cNvPr id="10" name="Picture 9"/>
          <p:cNvPicPr>
            <a:picLocks noChangeAspect="1"/>
          </p:cNvPicPr>
          <p:nvPr/>
        </p:nvPicPr>
        <p:blipFill>
          <a:blip r:embed="rId3"/>
          <a:stretch>
            <a:fillRect/>
          </a:stretch>
        </p:blipFill>
        <p:spPr>
          <a:xfrm>
            <a:off x="303276" y="1693098"/>
            <a:ext cx="3691851" cy="2534704"/>
          </a:xfrm>
          <a:prstGeom prst="rect">
            <a:avLst/>
          </a:prstGeom>
        </p:spPr>
      </p:pic>
      <p:pic>
        <p:nvPicPr>
          <p:cNvPr id="11" name="Picture 10"/>
          <p:cNvPicPr>
            <a:picLocks noChangeAspect="1"/>
          </p:cNvPicPr>
          <p:nvPr/>
        </p:nvPicPr>
        <p:blipFill>
          <a:blip r:embed="rId4"/>
          <a:stretch>
            <a:fillRect/>
          </a:stretch>
        </p:blipFill>
        <p:spPr>
          <a:xfrm>
            <a:off x="4190041" y="2581751"/>
            <a:ext cx="3691851" cy="2534704"/>
          </a:xfrm>
          <a:prstGeom prst="rect">
            <a:avLst/>
          </a:prstGeom>
        </p:spPr>
      </p:pic>
      <p:sp>
        <p:nvSpPr>
          <p:cNvPr id="12" name="Circular Arrow 11"/>
          <p:cNvSpPr/>
          <p:nvPr/>
        </p:nvSpPr>
        <p:spPr bwMode="auto">
          <a:xfrm>
            <a:off x="3141138" y="1562444"/>
            <a:ext cx="1858763" cy="1811557"/>
          </a:xfrm>
          <a:prstGeom prst="circularArrow">
            <a:avLst>
              <a:gd name="adj1" fmla="val 12500"/>
              <a:gd name="adj2" fmla="val 1142319"/>
              <a:gd name="adj3" fmla="val 20457681"/>
              <a:gd name="adj4" fmla="val 16173064"/>
              <a:gd name="adj5" fmla="val 125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Circular Arrow 12"/>
          <p:cNvSpPr/>
          <p:nvPr/>
        </p:nvSpPr>
        <p:spPr bwMode="auto">
          <a:xfrm>
            <a:off x="7040741" y="2459011"/>
            <a:ext cx="1858763" cy="1811557"/>
          </a:xfrm>
          <a:prstGeom prst="circularArrow">
            <a:avLst>
              <a:gd name="adj1" fmla="val 12500"/>
              <a:gd name="adj2" fmla="val 1142319"/>
              <a:gd name="adj3" fmla="val 20457681"/>
              <a:gd name="adj4" fmla="val 16173064"/>
              <a:gd name="adj5" fmla="val 125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5100535" y="2210222"/>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15" name="TextBox 14"/>
          <p:cNvSpPr txBox="1"/>
          <p:nvPr/>
        </p:nvSpPr>
        <p:spPr>
          <a:xfrm>
            <a:off x="5552599" y="2211810"/>
            <a:ext cx="1535805"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Configure App</a:t>
            </a:r>
          </a:p>
        </p:txBody>
      </p:sp>
      <p:sp>
        <p:nvSpPr>
          <p:cNvPr id="16" name="Oval 15"/>
          <p:cNvSpPr/>
          <p:nvPr/>
        </p:nvSpPr>
        <p:spPr bwMode="auto">
          <a:xfrm>
            <a:off x="9039118" y="3064636"/>
            <a:ext cx="339048" cy="2936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7" name="TextBox 16"/>
          <p:cNvSpPr txBox="1"/>
          <p:nvPr/>
        </p:nvSpPr>
        <p:spPr>
          <a:xfrm>
            <a:off x="9491182" y="3066224"/>
            <a:ext cx="1910716" cy="307777"/>
          </a:xfrm>
          <a:prstGeom prst="rect">
            <a:avLst/>
          </a:prstGeom>
          <a:noFill/>
        </p:spPr>
        <p:txBody>
          <a:bodyPr wrap="none" lIns="0" tIns="0" rIns="0" bIns="0" rtlCol="0">
            <a:spAutoFit/>
          </a:bodyPr>
          <a:lstStyle/>
          <a:p>
            <a:r>
              <a:rPr lang="en-US" sz="2000" spc="-70" dirty="0" smtClean="0">
                <a:gradFill>
                  <a:gsLst>
                    <a:gs pos="2917">
                      <a:srgbClr val="797A7D"/>
                    </a:gs>
                    <a:gs pos="95000">
                      <a:srgbClr val="797A7D"/>
                    </a:gs>
                  </a:gsLst>
                  <a:lin ang="5400000" scaled="0"/>
                </a:gradFill>
              </a:rPr>
              <a:t>Select Permissions</a:t>
            </a:r>
          </a:p>
        </p:txBody>
      </p:sp>
    </p:spTree>
    <p:extLst>
      <p:ext uri="{BB962C8B-B14F-4D97-AF65-F5344CB8AC3E}">
        <p14:creationId xmlns:p14="http://schemas.microsoft.com/office/powerpoint/2010/main" val="37077835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lvl="0"/>
            <a:r>
              <a:rPr lang="en-US" dirty="0"/>
              <a:t>Advanced Windows 10 development with the Office 365 APIs</a:t>
            </a:r>
          </a:p>
        </p:txBody>
      </p:sp>
      <p:sp>
        <p:nvSpPr>
          <p:cNvPr id="5" name="Subtitle 4"/>
          <p:cNvSpPr>
            <a:spLocks noGrp="1"/>
          </p:cNvSpPr>
          <p:nvPr>
            <p:ph type="subTitle" idx="1"/>
          </p:nvPr>
        </p:nvSpPr>
        <p:spPr>
          <a:xfrm>
            <a:off x="532265" y="4735249"/>
            <a:ext cx="7640611" cy="1878025"/>
          </a:xfrm>
        </p:spPr>
        <p:txBody>
          <a:bodyPr/>
          <a:lstStyle/>
          <a:p>
            <a:endParaRPr lang="en-US" dirty="0"/>
          </a:p>
        </p:txBody>
      </p:sp>
    </p:spTree>
    <p:extLst>
      <p:ext uri="{BB962C8B-B14F-4D97-AF65-F5344CB8AC3E}">
        <p14:creationId xmlns:p14="http://schemas.microsoft.com/office/powerpoint/2010/main" val="385380183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Installs </a:t>
            </a:r>
            <a:r>
              <a:rPr lang="en-US" dirty="0" err="1" smtClean="0"/>
              <a:t>NuGet</a:t>
            </a:r>
            <a:r>
              <a:rPr lang="en-US" dirty="0" smtClean="0"/>
              <a:t> Packages for Office 365 and dependencies</a:t>
            </a:r>
            <a:endParaRPr lang="en-US" dirty="0"/>
          </a:p>
        </p:txBody>
      </p:sp>
      <p:sp>
        <p:nvSpPr>
          <p:cNvPr id="3" name="Title 2"/>
          <p:cNvSpPr>
            <a:spLocks noGrp="1"/>
          </p:cNvSpPr>
          <p:nvPr>
            <p:ph type="title"/>
          </p:nvPr>
        </p:nvSpPr>
        <p:spPr/>
        <p:txBody>
          <a:bodyPr/>
          <a:lstStyle/>
          <a:p>
            <a:r>
              <a:rPr lang="en-US" dirty="0" smtClean="0"/>
              <a:t>Add Connected Service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20</a:t>
            </a:fld>
            <a:endParaRPr lang="en-US" dirty="0"/>
          </a:p>
        </p:txBody>
      </p:sp>
      <p:pic>
        <p:nvPicPr>
          <p:cNvPr id="8" name="Picture 7"/>
          <p:cNvPicPr>
            <a:picLocks noChangeAspect="1"/>
          </p:cNvPicPr>
          <p:nvPr/>
        </p:nvPicPr>
        <p:blipFill>
          <a:blip r:embed="rId2"/>
          <a:stretch>
            <a:fillRect/>
          </a:stretch>
        </p:blipFill>
        <p:spPr>
          <a:xfrm>
            <a:off x="1675114" y="2960871"/>
            <a:ext cx="7582290" cy="3067208"/>
          </a:xfrm>
          <a:prstGeom prst="rect">
            <a:avLst/>
          </a:prstGeom>
        </p:spPr>
      </p:pic>
    </p:spTree>
    <p:extLst>
      <p:ext uri="{BB962C8B-B14F-4D97-AF65-F5344CB8AC3E}">
        <p14:creationId xmlns:p14="http://schemas.microsoft.com/office/powerpoint/2010/main" val="10266774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8"/>
            <a:ext cx="11149013" cy="4594413"/>
          </a:xfrm>
        </p:spPr>
        <p:txBody>
          <a:bodyPr/>
          <a:lstStyle/>
          <a:p>
            <a:r>
              <a:rPr lang="en-US" sz="3600" dirty="0"/>
              <a:t>Use </a:t>
            </a:r>
            <a:r>
              <a:rPr lang="en-US" sz="3600" dirty="0" smtClean="0"/>
              <a:t>Web Account Manager </a:t>
            </a:r>
            <a:r>
              <a:rPr lang="en-US" sz="3600" dirty="0"/>
              <a:t>when…</a:t>
            </a:r>
          </a:p>
          <a:p>
            <a:pPr lvl="1"/>
            <a:r>
              <a:rPr lang="en-US" sz="1800" dirty="0" smtClean="0"/>
              <a:t>In most scenarios as this is the default for connected service wizard</a:t>
            </a:r>
          </a:p>
          <a:p>
            <a:pPr lvl="1"/>
            <a:r>
              <a:rPr lang="en-US" sz="1800" dirty="0" smtClean="0"/>
              <a:t>Your </a:t>
            </a:r>
            <a:r>
              <a:rPr lang="en-US" sz="1800" dirty="0"/>
              <a:t>app targets Windows 10 and/or multiple logins (see example</a:t>
            </a:r>
            <a:r>
              <a:rPr lang="en-US" sz="1800" dirty="0" smtClean="0"/>
              <a:t>)</a:t>
            </a:r>
          </a:p>
          <a:p>
            <a:pPr lvl="1"/>
            <a:endParaRPr lang="en-US" sz="1800" dirty="0"/>
          </a:p>
          <a:p>
            <a:pPr lvl="1"/>
            <a:endParaRPr lang="en-US" sz="1800" dirty="0" smtClean="0"/>
          </a:p>
          <a:p>
            <a:pPr lvl="1"/>
            <a:endParaRPr lang="en-US" sz="1800" dirty="0"/>
          </a:p>
          <a:p>
            <a:r>
              <a:rPr lang="en-US" sz="3600" dirty="0"/>
              <a:t>Use </a:t>
            </a:r>
            <a:r>
              <a:rPr lang="en-US" sz="3600" dirty="0" smtClean="0"/>
              <a:t>Web Authentication Broker </a:t>
            </a:r>
            <a:r>
              <a:rPr lang="en-US" sz="3600" dirty="0"/>
              <a:t>when…</a:t>
            </a:r>
          </a:p>
          <a:p>
            <a:pPr lvl="1"/>
            <a:r>
              <a:rPr lang="en-US" sz="1800" dirty="0"/>
              <a:t>Your app uses AAD and ADFS only</a:t>
            </a:r>
          </a:p>
          <a:p>
            <a:pPr lvl="1"/>
            <a:r>
              <a:rPr lang="en-US" sz="1800" dirty="0"/>
              <a:t>Your app targets Win7 and/or iOS/Android (via </a:t>
            </a:r>
            <a:r>
              <a:rPr lang="en-US" sz="1800" dirty="0" err="1"/>
              <a:t>Xamarin</a:t>
            </a:r>
            <a:r>
              <a:rPr lang="en-US" sz="1800" dirty="0"/>
              <a:t>)</a:t>
            </a:r>
          </a:p>
          <a:p>
            <a:pPr lvl="1"/>
            <a:r>
              <a:rPr lang="en-US" sz="1800" dirty="0"/>
              <a:t>You need to target authentication flows not supported by </a:t>
            </a:r>
            <a:r>
              <a:rPr lang="en-US" sz="1800" dirty="0" smtClean="0"/>
              <a:t>WAM</a:t>
            </a:r>
            <a:endParaRPr lang="en-US" sz="1800" dirty="0"/>
          </a:p>
        </p:txBody>
      </p:sp>
      <p:sp>
        <p:nvSpPr>
          <p:cNvPr id="3" name="Title 2"/>
          <p:cNvSpPr>
            <a:spLocks noGrp="1"/>
          </p:cNvSpPr>
          <p:nvPr>
            <p:ph type="title"/>
          </p:nvPr>
        </p:nvSpPr>
        <p:spPr/>
        <p:txBody>
          <a:bodyPr/>
          <a:lstStyle/>
          <a:p>
            <a:r>
              <a:rPr lang="en-US" dirty="0" smtClean="0"/>
              <a:t>OAuth Implementation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21</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33625" b="28268"/>
          <a:stretch/>
        </p:blipFill>
        <p:spPr>
          <a:xfrm>
            <a:off x="8075330" y="4413835"/>
            <a:ext cx="3671727" cy="223093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6333" y="1174695"/>
            <a:ext cx="2469723" cy="2570309"/>
          </a:xfrm>
          <a:prstGeom prst="rect">
            <a:avLst/>
          </a:prstGeom>
        </p:spPr>
      </p:pic>
    </p:spTree>
    <p:extLst>
      <p:ext uri="{BB962C8B-B14F-4D97-AF65-F5344CB8AC3E}">
        <p14:creationId xmlns:p14="http://schemas.microsoft.com/office/powerpoint/2010/main" val="28219608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Web Account Manager</a:t>
            </a:r>
          </a:p>
          <a:p>
            <a:r>
              <a:rPr lang="en-US" sz="1600" dirty="0" err="1" smtClean="0">
                <a:solidFill>
                  <a:srgbClr val="0000FF"/>
                </a:solidFill>
                <a:highlight>
                  <a:srgbClr val="FFFFFF"/>
                </a:highlight>
                <a:latin typeface="Consolas" panose="020B0609020204030204" pitchFamily="49" charset="0"/>
              </a:rPr>
              <a:t>var</a:t>
            </a:r>
            <a:r>
              <a:rPr lang="en-US" sz="1600" dirty="0" smtClean="0">
                <a:solidFill>
                  <a:srgbClr val="0000FF"/>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webTokenRequest</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WebTokenRequest</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aadAccountProvider</a:t>
            </a:r>
            <a:r>
              <a:rPr lang="en-US" sz="1600" dirty="0">
                <a:solidFill>
                  <a:srgbClr val="000000"/>
                </a:solidFill>
                <a:highlight>
                  <a:srgbClr val="FFFFFF"/>
                </a:highlight>
                <a:latin typeface="Consolas" panose="020B0609020204030204" pitchFamily="49" charset="0"/>
              </a:rPr>
              <a:t>, </a:t>
            </a:r>
            <a:r>
              <a:rPr lang="en-US" sz="1600" dirty="0" err="1" smtClean="0">
                <a:solidFill>
                  <a:srgbClr val="2B91AF"/>
                </a:solidFill>
                <a:highlight>
                  <a:srgbClr val="FFFFFF"/>
                </a:highlight>
                <a:latin typeface="Consolas" panose="020B0609020204030204" pitchFamily="49" charset="0"/>
              </a:rPr>
              <a:t>String</a:t>
            </a:r>
            <a:r>
              <a:rPr lang="en-US" sz="1600" dirty="0" err="1" smtClean="0">
                <a:solidFill>
                  <a:srgbClr val="000000"/>
                </a:solidFill>
                <a:highlight>
                  <a:srgbClr val="FFFFFF"/>
                </a:highlight>
                <a:latin typeface="Consolas" panose="020B0609020204030204" pitchFamily="49" charset="0"/>
              </a:rPr>
              <a:t>.Empty</a:t>
            </a:r>
            <a:r>
              <a:rPr lang="en-US" sz="1600" dirty="0" smtClean="0">
                <a:solidFill>
                  <a:srgbClr val="000000"/>
                </a:solidFill>
                <a:highlight>
                  <a:srgbClr val="FFFFFF"/>
                </a:highlight>
                <a:latin typeface="Consolas" panose="020B0609020204030204" pitchFamily="49" charset="0"/>
              </a:rPr>
              <a:t>, CLIENT_ID, 	</a:t>
            </a:r>
            <a:r>
              <a:rPr lang="en-US" sz="1600" dirty="0" err="1" smtClean="0">
                <a:solidFill>
                  <a:srgbClr val="2B91AF"/>
                </a:solidFill>
                <a:highlight>
                  <a:srgbClr val="FFFFFF"/>
                </a:highlight>
                <a:latin typeface="Consolas" panose="020B0609020204030204" pitchFamily="49" charset="0"/>
              </a:rPr>
              <a:t>WebTokenRequestPromptType</a:t>
            </a:r>
            <a:r>
              <a:rPr lang="en-US" sz="1600" dirty="0" err="1" smtClean="0">
                <a:solidFill>
                  <a:srgbClr val="000000"/>
                </a:solidFill>
                <a:highlight>
                  <a:srgbClr val="FFFFFF"/>
                </a:highlight>
                <a:latin typeface="Consolas" panose="020B0609020204030204" pitchFamily="49" charset="0"/>
              </a:rPr>
              <a:t>.ForceAuthentication</a:t>
            </a:r>
            <a:r>
              <a:rPr lang="en-US" sz="1600" dirty="0" smtClean="0">
                <a:solidFill>
                  <a:srgbClr val="000000"/>
                </a:solidFill>
                <a:highlight>
                  <a:srgbClr val="FFFFFF"/>
                </a:highlight>
                <a:latin typeface="Consolas" panose="020B0609020204030204" pitchFamily="49" charset="0"/>
              </a:rPr>
              <a:t>);</a:t>
            </a:r>
            <a:br>
              <a:rPr lang="en-US" sz="1600" dirty="0" smtClean="0">
                <a:solidFill>
                  <a:srgbClr val="000000"/>
                </a:solidFill>
                <a:highlight>
                  <a:srgbClr val="FFFFFF"/>
                </a:highlight>
                <a:latin typeface="Consolas" panose="020B0609020204030204" pitchFamily="49" charset="0"/>
              </a:rPr>
            </a:br>
            <a:r>
              <a:rPr lang="en-US" sz="1600" dirty="0" err="1" smtClean="0">
                <a:solidFill>
                  <a:srgbClr val="000000"/>
                </a:solidFill>
                <a:highlight>
                  <a:srgbClr val="FFFFFF"/>
                </a:highlight>
                <a:latin typeface="Consolas" panose="020B0609020204030204" pitchFamily="49" charset="0"/>
              </a:rPr>
              <a:t>webTokenRequest.Properties.Add</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"authority"</a:t>
            </a:r>
            <a:r>
              <a:rPr lang="en-US" sz="1600" dirty="0">
                <a:solidFill>
                  <a:srgbClr val="000000"/>
                </a:solidFill>
                <a:highlight>
                  <a:srgbClr val="FFFFFF"/>
                </a:highlight>
                <a:latin typeface="Consolas" panose="020B0609020204030204" pitchFamily="49" charset="0"/>
              </a:rPr>
              <a:t>, AUTHORITY</a:t>
            </a:r>
            <a:r>
              <a:rPr lang="en-US" sz="1600" dirty="0" smtClean="0">
                <a:solidFill>
                  <a:srgbClr val="000000"/>
                </a:solidFill>
                <a:highlight>
                  <a:srgbClr val="FFFFFF"/>
                </a:highlight>
                <a:latin typeface="Consolas" panose="020B0609020204030204" pitchFamily="49" charset="0"/>
              </a:rPr>
              <a:t>);</a:t>
            </a:r>
            <a:br>
              <a:rPr lang="en-US" sz="1600" dirty="0" smtClean="0">
                <a:solidFill>
                  <a:srgbClr val="000000"/>
                </a:solidFill>
                <a:highlight>
                  <a:srgbClr val="FFFFFF"/>
                </a:highlight>
                <a:latin typeface="Consolas" panose="020B0609020204030204" pitchFamily="49" charset="0"/>
              </a:rPr>
            </a:br>
            <a:r>
              <a:rPr lang="en-US" sz="1600" dirty="0" err="1" smtClean="0">
                <a:solidFill>
                  <a:srgbClr val="000000"/>
                </a:solidFill>
                <a:highlight>
                  <a:srgbClr val="FFFFFF"/>
                </a:highlight>
                <a:latin typeface="Consolas" panose="020B0609020204030204" pitchFamily="49" charset="0"/>
              </a:rPr>
              <a:t>webTokenRequest.Properties.Add</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"resource"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resourceId</a:t>
            </a:r>
            <a:r>
              <a:rPr lang="en-US" sz="1600" dirty="0" smtClean="0">
                <a:solidFill>
                  <a:srgbClr val="000000"/>
                </a:solidFill>
                <a:highlight>
                  <a:srgbClr val="FFFFFF"/>
                </a:highlight>
                <a:latin typeface="Consolas" panose="020B0609020204030204" pitchFamily="49" charset="0"/>
              </a:rPr>
              <a:t>);</a:t>
            </a:r>
            <a:br>
              <a:rPr lang="en-US" sz="1600" dirty="0" smtClean="0">
                <a:solidFill>
                  <a:srgbClr val="000000"/>
                </a:solidFill>
                <a:highlight>
                  <a:srgbClr val="FFFFFF"/>
                </a:highlight>
                <a:latin typeface="Consolas" panose="020B0609020204030204" pitchFamily="49" charset="0"/>
              </a:rPr>
            </a:br>
            <a:r>
              <a:rPr lang="en-US" sz="1600" dirty="0" err="1" smtClean="0">
                <a:solidFill>
                  <a:srgbClr val="000000"/>
                </a:solidFill>
                <a:highlight>
                  <a:srgbClr val="FFFFFF"/>
                </a:highlight>
                <a:latin typeface="Consolas" panose="020B0609020204030204" pitchFamily="49" charset="0"/>
              </a:rPr>
              <a:t>webTokenRequestResult</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await</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WebAuthenticationCoreManager</a:t>
            </a:r>
            <a:r>
              <a:rPr lang="en-US" sz="1600" dirty="0" err="1">
                <a:solidFill>
                  <a:srgbClr val="000000"/>
                </a:solidFill>
                <a:highlight>
                  <a:srgbClr val="FFFFFF"/>
                </a:highlight>
                <a:latin typeface="Consolas" panose="020B0609020204030204" pitchFamily="49" charset="0"/>
              </a:rPr>
              <a:t>.RequestTokenAsync</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webTokenRequest</a:t>
            </a:r>
            <a:r>
              <a:rPr lang="en-US" sz="1600" dirty="0" smtClean="0">
                <a:solidFill>
                  <a:srgbClr val="000000"/>
                </a:solidFill>
                <a:highlight>
                  <a:srgbClr val="FFFFFF"/>
                </a:highlight>
                <a:latin typeface="Consolas" panose="020B0609020204030204" pitchFamily="49" charset="0"/>
              </a:rPr>
              <a:t>);</a:t>
            </a:r>
            <a:endParaRPr lang="en-US" dirty="0" smtClean="0"/>
          </a:p>
          <a:p>
            <a:r>
              <a:rPr lang="en-US" dirty="0" smtClean="0"/>
              <a:t>Web Authentication Broker</a:t>
            </a:r>
          </a:p>
          <a:p>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authenticationContext</a:t>
            </a:r>
            <a:r>
              <a:rPr lang="en-US" sz="1600" dirty="0">
                <a:solidFill>
                  <a:srgbClr val="000000"/>
                </a:solidFill>
                <a:highlight>
                  <a:srgbClr val="FFFFFF"/>
                </a:highlight>
                <a:latin typeface="Consolas" panose="020B0609020204030204" pitchFamily="49" charset="0"/>
              </a:rPr>
              <a:t> =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AuthenticationContext</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String</a:t>
            </a:r>
            <a:r>
              <a:rPr lang="en-US" sz="1600" dirty="0" err="1">
                <a:solidFill>
                  <a:srgbClr val="000000"/>
                </a:solidFill>
                <a:highlight>
                  <a:srgbClr val="FFFFFF"/>
                </a:highlight>
                <a:latin typeface="Consolas" panose="020B0609020204030204" pitchFamily="49" charset="0"/>
              </a:rPr>
              <a:t>.Format</a:t>
            </a:r>
            <a:r>
              <a:rPr lang="en-US" sz="1600" dirty="0">
                <a:solidFill>
                  <a:srgbClr val="000000"/>
                </a:solidFill>
                <a:highlight>
                  <a:srgbClr val="FFFFFF"/>
                </a:highlight>
                <a:latin typeface="Consolas" panose="020B0609020204030204" pitchFamily="49" charset="0"/>
              </a:rPr>
              <a:t>(AUTHORITY, TENANT</a:t>
            </a:r>
            <a:r>
              <a:rPr lang="en-US" sz="1600" dirty="0" smtClean="0">
                <a:solidFill>
                  <a:srgbClr val="000000"/>
                </a:solidFill>
                <a:highlight>
                  <a:srgbClr val="FFFFFF"/>
                </a:highlight>
                <a:latin typeface="Consolas" panose="020B0609020204030204" pitchFamily="49" charset="0"/>
              </a:rPr>
              <a:t>));</a:t>
            </a:r>
            <a:br>
              <a:rPr lang="en-US" sz="1600" dirty="0" smtClean="0">
                <a:solidFill>
                  <a:srgbClr val="000000"/>
                </a:solidFill>
                <a:highlight>
                  <a:srgbClr val="FFFFFF"/>
                </a:highlight>
                <a:latin typeface="Consolas" panose="020B0609020204030204" pitchFamily="49" charset="0"/>
              </a:rPr>
            </a:br>
            <a:r>
              <a:rPr lang="en-US" sz="1600" dirty="0" err="1" smtClean="0">
                <a:solidFill>
                  <a:srgbClr val="0000FF"/>
                </a:solidFill>
                <a:highlight>
                  <a:srgbClr val="FFFFFF"/>
                </a:highlight>
                <a:latin typeface="Consolas" panose="020B0609020204030204" pitchFamily="49" charset="0"/>
              </a:rPr>
              <a:t>var</a:t>
            </a:r>
            <a:r>
              <a:rPr lang="en-US" sz="1600" dirty="0" smtClean="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accessToken</a:t>
            </a:r>
            <a:r>
              <a:rPr lang="en-US" sz="1600" dirty="0">
                <a:solidFill>
                  <a:srgbClr val="000000"/>
                </a:solidFill>
                <a:highlight>
                  <a:srgbClr val="FFFFFF"/>
                </a:highlight>
                <a:latin typeface="Consolas" panose="020B0609020204030204" pitchFamily="49" charset="0"/>
              </a:rPr>
              <a:t> = (</a:t>
            </a:r>
            <a:r>
              <a:rPr lang="en-US" sz="1600" dirty="0">
                <a:solidFill>
                  <a:srgbClr val="0000FF"/>
                </a:solidFill>
                <a:highlight>
                  <a:srgbClr val="FFFFFF"/>
                </a:highlight>
                <a:latin typeface="Consolas" panose="020B0609020204030204" pitchFamily="49" charset="0"/>
              </a:rPr>
              <a:t>await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context.AcquireTokenAsync</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resourceId</a:t>
            </a:r>
            <a:r>
              <a:rPr lang="en-US" sz="1600" dirty="0">
                <a:solidFill>
                  <a:srgbClr val="000000"/>
                </a:solidFill>
                <a:highlight>
                  <a:srgbClr val="FFFFFF"/>
                </a:highlight>
                <a:latin typeface="Consolas" panose="020B0609020204030204" pitchFamily="49" charset="0"/>
              </a:rPr>
              <a:t>, CLIENT_ID, RETURN_URI)).</a:t>
            </a:r>
            <a:r>
              <a:rPr lang="en-US" sz="1600" dirty="0" err="1">
                <a:solidFill>
                  <a:srgbClr val="000000"/>
                </a:solidFill>
                <a:highlight>
                  <a:srgbClr val="FFFFFF"/>
                </a:highlight>
                <a:latin typeface="Consolas" panose="020B0609020204030204" pitchFamily="49" charset="0"/>
              </a:rPr>
              <a:t>AccessToken</a:t>
            </a:r>
            <a:r>
              <a:rPr lang="en-US" sz="1600" dirty="0">
                <a:solidFill>
                  <a:srgbClr val="000000"/>
                </a:solidFill>
                <a:highlight>
                  <a:srgbClr val="FFFFFF"/>
                </a:highlight>
                <a:latin typeface="Consolas" panose="020B0609020204030204" pitchFamily="49" charset="0"/>
              </a:rPr>
              <a:t>;</a:t>
            </a:r>
            <a:endParaRPr lang="en-US" dirty="0" smtClean="0"/>
          </a:p>
        </p:txBody>
      </p:sp>
      <p:sp>
        <p:nvSpPr>
          <p:cNvPr id="3" name="Title 2"/>
          <p:cNvSpPr>
            <a:spLocks noGrp="1"/>
          </p:cNvSpPr>
          <p:nvPr>
            <p:ph type="title"/>
          </p:nvPr>
        </p:nvSpPr>
        <p:spPr/>
        <p:txBody>
          <a:bodyPr/>
          <a:lstStyle/>
          <a:p>
            <a:r>
              <a:rPr lang="en-US" dirty="0" smtClean="0"/>
              <a:t>Authentication Compared</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22</a:t>
            </a:fld>
            <a:endParaRPr lang="en-US" dirty="0"/>
          </a:p>
        </p:txBody>
      </p:sp>
    </p:spTree>
    <p:extLst>
      <p:ext uri="{BB962C8B-B14F-4D97-AF65-F5344CB8AC3E}">
        <p14:creationId xmlns:p14="http://schemas.microsoft.com/office/powerpoint/2010/main" val="24630874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“Client” objects for each service</a:t>
            </a:r>
          </a:p>
          <a:p>
            <a:pPr lvl="1"/>
            <a:r>
              <a:rPr lang="en-US" dirty="0" err="1" smtClean="0"/>
              <a:t>ExchangeClient</a:t>
            </a:r>
            <a:endParaRPr lang="en-US" dirty="0" smtClean="0"/>
          </a:p>
          <a:p>
            <a:pPr lvl="1"/>
            <a:r>
              <a:rPr lang="en-US" dirty="0" err="1" smtClean="0"/>
              <a:t>SharePointClient</a:t>
            </a:r>
            <a:endParaRPr lang="en-US" dirty="0" smtClean="0"/>
          </a:p>
          <a:p>
            <a:pPr lvl="0"/>
            <a:r>
              <a:rPr lang="en-US" dirty="0" smtClean="0"/>
              <a:t>Constructor takes</a:t>
            </a:r>
            <a:r>
              <a:rPr lang="en-US" baseline="0" dirty="0" smtClean="0"/>
              <a:t> a “token getter” function</a:t>
            </a:r>
          </a:p>
          <a:p>
            <a:pPr lvl="1"/>
            <a:r>
              <a:rPr lang="en-US" dirty="0" err="1" smtClean="0"/>
              <a:t>DiscoveryContext</a:t>
            </a:r>
            <a:r>
              <a:rPr lang="en-US" dirty="0" smtClean="0"/>
              <a:t> wraps an </a:t>
            </a:r>
            <a:r>
              <a:rPr lang="en-US" dirty="0" err="1" smtClean="0"/>
              <a:t>AuthenticationContext</a:t>
            </a:r>
            <a:endParaRPr lang="en-US" dirty="0" smtClean="0"/>
          </a:p>
          <a:p>
            <a:pPr lvl="1"/>
            <a:r>
              <a:rPr lang="en-US" dirty="0" err="1" smtClean="0"/>
              <a:t>AuthenticationContext</a:t>
            </a:r>
            <a:r>
              <a:rPr lang="en-US" baseline="0" dirty="0" smtClean="0"/>
              <a:t> has methods for getting tokens</a:t>
            </a:r>
            <a:endParaRPr lang="en-US" dirty="0" smtClean="0"/>
          </a:p>
        </p:txBody>
      </p:sp>
      <p:sp>
        <p:nvSpPr>
          <p:cNvPr id="3" name="Title 2"/>
          <p:cNvSpPr>
            <a:spLocks noGrp="1"/>
          </p:cNvSpPr>
          <p:nvPr>
            <p:ph type="title"/>
          </p:nvPr>
        </p:nvSpPr>
        <p:spPr/>
        <p:txBody>
          <a:bodyPr/>
          <a:lstStyle/>
          <a:p>
            <a:r>
              <a:rPr lang="en-US" dirty="0" smtClean="0"/>
              <a:t>Office 365 Service Communication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23</a:t>
            </a:fld>
            <a:endParaRPr lang="en-US" dirty="0"/>
          </a:p>
        </p:txBody>
      </p:sp>
    </p:spTree>
    <p:extLst>
      <p:ext uri="{BB962C8B-B14F-4D97-AF65-F5344CB8AC3E}">
        <p14:creationId xmlns:p14="http://schemas.microsoft.com/office/powerpoint/2010/main" val="118947141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“Client” object constructor example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24</a:t>
            </a:fld>
            <a:endParaRPr lang="en-US" dirty="0"/>
          </a:p>
        </p:txBody>
      </p:sp>
      <p:sp>
        <p:nvSpPr>
          <p:cNvPr id="5" name="TextBox 4"/>
          <p:cNvSpPr txBox="1"/>
          <p:nvPr/>
        </p:nvSpPr>
        <p:spPr>
          <a:xfrm>
            <a:off x="456359" y="1287370"/>
            <a:ext cx="11574276" cy="4801314"/>
          </a:xfrm>
          <a:prstGeom prst="rect">
            <a:avLst/>
          </a:prstGeom>
          <a:noFill/>
        </p:spPr>
        <p:txBody>
          <a:bodyPr wrap="square" lIns="0" tIns="0" rIns="0" bIns="0" rtlCol="0">
            <a:spAutoFit/>
          </a:bodyPr>
          <a:lstStyle/>
          <a:p>
            <a:r>
              <a:rPr lang="en-US" sz="2400" dirty="0">
                <a:solidFill>
                  <a:srgbClr val="0000FF"/>
                </a:solidFill>
                <a:highlight>
                  <a:srgbClr val="FFFFFF"/>
                </a:highlight>
                <a:latin typeface="Consolas" panose="020B0609020204030204" pitchFamily="49" charset="0"/>
              </a:rPr>
              <a:t>return</a:t>
            </a:r>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new</a:t>
            </a:r>
            <a:r>
              <a:rPr lang="en-US" sz="2400" dirty="0">
                <a:solidFill>
                  <a:srgbClr val="000000"/>
                </a:solidFill>
                <a:highlight>
                  <a:srgbClr val="FFFFFF"/>
                </a:highlight>
                <a:latin typeface="Consolas" panose="020B0609020204030204" pitchFamily="49" charset="0"/>
              </a:rPr>
              <a:t> </a:t>
            </a:r>
            <a:r>
              <a:rPr lang="en-US" sz="2400" dirty="0" err="1">
                <a:solidFill>
                  <a:srgbClr val="2B91AF"/>
                </a:solidFill>
                <a:highlight>
                  <a:srgbClr val="FFFFFF"/>
                </a:highlight>
                <a:latin typeface="Consolas" panose="020B0609020204030204" pitchFamily="49" charset="0"/>
              </a:rPr>
              <a:t>ExchangeClient</a:t>
            </a:r>
            <a:r>
              <a:rPr lang="en-US" sz="2400" dirty="0">
                <a:solidFill>
                  <a:srgbClr val="000000"/>
                </a:solidFill>
                <a:highlight>
                  <a:srgbClr val="FFFFFF"/>
                </a:highlight>
                <a:latin typeface="Consolas" panose="020B0609020204030204" pitchFamily="49" charset="0"/>
              </a:rPr>
              <a:t>(</a:t>
            </a:r>
            <a:r>
              <a:rPr lang="en-US" sz="2400" dirty="0" err="1">
                <a:solidFill>
                  <a:srgbClr val="000000"/>
                </a:solidFill>
                <a:highlight>
                  <a:srgbClr val="FFFFFF"/>
                </a:highlight>
                <a:latin typeface="Consolas" panose="020B0609020204030204" pitchFamily="49" charset="0"/>
              </a:rPr>
              <a:t>ExchangeServiceEndpointUri</a:t>
            </a:r>
            <a:r>
              <a:rPr lang="en-US" sz="2400" dirty="0">
                <a:solidFill>
                  <a:srgbClr val="000000"/>
                </a:solidFill>
                <a:highlight>
                  <a:srgbClr val="FFFFFF"/>
                </a:highlight>
                <a:latin typeface="Consolas" panose="020B0609020204030204" pitchFamily="49" charset="0"/>
              </a:rPr>
              <a:t>, </a:t>
            </a:r>
            <a:r>
              <a:rPr lang="en-US" sz="2400" dirty="0" err="1">
                <a:solidFill>
                  <a:srgbClr val="0000FF"/>
                </a:solidFill>
                <a:highlight>
                  <a:srgbClr val="FFFFFF"/>
                </a:highlight>
                <a:latin typeface="Consolas" panose="020B0609020204030204" pitchFamily="49" charset="0"/>
              </a:rPr>
              <a:t>async</a:t>
            </a:r>
            <a:r>
              <a:rPr lang="en-US" sz="2400" dirty="0">
                <a:solidFill>
                  <a:srgbClr val="000000"/>
                </a:solidFill>
                <a:highlight>
                  <a:srgbClr val="FFFFFF"/>
                </a:highlight>
                <a:latin typeface="Consolas" panose="020B0609020204030204" pitchFamily="49" charset="0"/>
              </a:rPr>
              <a:t> () =&gt;</a:t>
            </a:r>
          </a:p>
          <a:p>
            <a:r>
              <a:rPr lang="en-US" sz="2400" dirty="0">
                <a:solidFill>
                  <a:srgbClr val="000000"/>
                </a:solidFill>
                <a:highlight>
                  <a:srgbClr val="FFFFFF"/>
                </a:highlight>
                <a:latin typeface="Consolas" panose="020B0609020204030204" pitchFamily="49" charset="0"/>
              </a:rPr>
              <a:t>{</a:t>
            </a:r>
          </a:p>
          <a:p>
            <a:r>
              <a:rPr lang="en-US" sz="2400" dirty="0" smtClean="0">
                <a:solidFill>
                  <a:srgbClr val="0000FF"/>
                </a:solidFill>
                <a:highlight>
                  <a:srgbClr val="FFFFFF"/>
                </a:highlight>
                <a:latin typeface="Consolas" panose="020B0609020204030204" pitchFamily="49" charset="0"/>
              </a:rPr>
              <a:t>  return</a:t>
            </a:r>
            <a:r>
              <a:rPr lang="en-US" sz="2400" dirty="0" smtClean="0">
                <a:solidFill>
                  <a:srgbClr val="000000"/>
                </a:solidFill>
                <a:highlight>
                  <a:srgbClr val="FFFFFF"/>
                </a:highlight>
                <a:latin typeface="Consolas" panose="020B0609020204030204" pitchFamily="49" charset="0"/>
              </a:rPr>
              <a:t> </a:t>
            </a:r>
            <a:r>
              <a:rPr lang="en-US" sz="2400" dirty="0">
                <a:solidFill>
                  <a:srgbClr val="000000"/>
                </a:solidFill>
                <a:highlight>
                  <a:srgbClr val="FFFFFF"/>
                </a:highlight>
                <a:latin typeface="Consolas" panose="020B0609020204030204" pitchFamily="49" charset="0"/>
              </a:rPr>
              <a:t>(</a:t>
            </a:r>
            <a:r>
              <a:rPr lang="en-US" sz="2400" dirty="0">
                <a:solidFill>
                  <a:srgbClr val="0000FF"/>
                </a:solidFill>
                <a:highlight>
                  <a:srgbClr val="FFFFFF"/>
                </a:highlight>
                <a:latin typeface="Consolas" panose="020B0609020204030204" pitchFamily="49" charset="0"/>
              </a:rPr>
              <a:t>await</a:t>
            </a:r>
            <a:r>
              <a:rPr lang="en-US" sz="2400" dirty="0">
                <a:solidFill>
                  <a:srgbClr val="000000"/>
                </a:solidFill>
                <a:highlight>
                  <a:srgbClr val="FFFFFF"/>
                </a:highlight>
                <a:latin typeface="Consolas" panose="020B0609020204030204" pitchFamily="49" charset="0"/>
              </a:rPr>
              <a:t> _</a:t>
            </a:r>
            <a:r>
              <a:rPr lang="en-US" sz="2400" dirty="0" err="1" smtClean="0">
                <a:solidFill>
                  <a:srgbClr val="000000"/>
                </a:solidFill>
                <a:highlight>
                  <a:srgbClr val="FFFFFF"/>
                </a:highlight>
                <a:latin typeface="Consolas" panose="020B0609020204030204" pitchFamily="49" charset="0"/>
              </a:rPr>
              <a:t>discoveryContext.AuthenticationContext</a:t>
            </a:r>
            <a:endParaRPr lang="en-US" sz="2400" dirty="0" smtClean="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smtClean="0">
                <a:solidFill>
                  <a:srgbClr val="000000"/>
                </a:solidFill>
                <a:highlight>
                  <a:srgbClr val="FFFFFF"/>
                </a:highlight>
                <a:latin typeface="Consolas" panose="020B0609020204030204" pitchFamily="49" charset="0"/>
              </a:rPr>
              <a:t>                .</a:t>
            </a:r>
            <a:r>
              <a:rPr lang="en-US" sz="2400" dirty="0" err="1">
                <a:solidFill>
                  <a:srgbClr val="000000"/>
                </a:solidFill>
                <a:highlight>
                  <a:srgbClr val="FFFFFF"/>
                </a:highlight>
                <a:latin typeface="Consolas" panose="020B0609020204030204" pitchFamily="49" charset="0"/>
              </a:rPr>
              <a:t>AcquireTokenSilentAsync</a:t>
            </a:r>
            <a:r>
              <a:rPr lang="en-US" sz="2400" dirty="0">
                <a:solidFill>
                  <a:srgbClr val="000000"/>
                </a:solidFill>
                <a:highlight>
                  <a:srgbClr val="FFFFFF"/>
                </a:highlight>
                <a:latin typeface="Consolas" panose="020B0609020204030204" pitchFamily="49" charset="0"/>
              </a:rPr>
              <a:t>(</a:t>
            </a:r>
          </a:p>
          <a:p>
            <a:r>
              <a:rPr lang="en-US" sz="2400" dirty="0" smtClean="0">
                <a:solidFill>
                  <a:srgbClr val="000000"/>
                </a:solidFill>
                <a:highlight>
                  <a:srgbClr val="FFFFFF"/>
                </a:highlight>
                <a:latin typeface="Consolas" panose="020B0609020204030204" pitchFamily="49" charset="0"/>
              </a:rPr>
              <a:t>                     </a:t>
            </a:r>
            <a:r>
              <a:rPr lang="en-US" sz="2400" dirty="0" err="1" smtClean="0">
                <a:solidFill>
                  <a:srgbClr val="000000"/>
                </a:solidFill>
                <a:highlight>
                  <a:srgbClr val="FFFFFF"/>
                </a:highlight>
                <a:latin typeface="Consolas" panose="020B0609020204030204" pitchFamily="49" charset="0"/>
              </a:rPr>
              <a:t>ExchangeServiceResourceId</a:t>
            </a:r>
            <a:r>
              <a:rPr lang="en-US" sz="2400" dirty="0">
                <a:solidFill>
                  <a:srgbClr val="000000"/>
                </a:solidFill>
                <a:highlight>
                  <a:srgbClr val="FFFFFF"/>
                </a:highlight>
                <a:latin typeface="Consolas" panose="020B0609020204030204" pitchFamily="49" charset="0"/>
              </a:rPr>
              <a:t>, </a:t>
            </a:r>
          </a:p>
          <a:p>
            <a:r>
              <a:rPr lang="en-US" sz="2400" dirty="0" smtClean="0">
                <a:solidFill>
                  <a:srgbClr val="000000"/>
                </a:solidFill>
                <a:highlight>
                  <a:srgbClr val="FFFFFF"/>
                </a:highlight>
                <a:latin typeface="Consolas" panose="020B0609020204030204" pitchFamily="49" charset="0"/>
              </a:rPr>
              <a:t>                     _</a:t>
            </a:r>
            <a:r>
              <a:rPr lang="en-US" sz="2400" dirty="0" err="1">
                <a:solidFill>
                  <a:srgbClr val="000000"/>
                </a:solidFill>
                <a:highlight>
                  <a:srgbClr val="FFFFFF"/>
                </a:highlight>
                <a:latin typeface="Consolas" panose="020B0609020204030204" pitchFamily="49" charset="0"/>
              </a:rPr>
              <a:t>discoveryContext.AppIdentity.ClientId</a:t>
            </a:r>
            <a:r>
              <a:rPr lang="en-US" sz="2400" dirty="0">
                <a:solidFill>
                  <a:srgbClr val="000000"/>
                </a:solidFill>
                <a:highlight>
                  <a:srgbClr val="FFFFFF"/>
                </a:highlight>
                <a:latin typeface="Consolas" panose="020B0609020204030204" pitchFamily="49" charset="0"/>
              </a:rPr>
              <a:t>, </a:t>
            </a:r>
          </a:p>
          <a:p>
            <a:r>
              <a:rPr lang="en-US" sz="2400" dirty="0" smtClean="0">
                <a:solidFill>
                  <a:srgbClr val="0000FF"/>
                </a:solidFill>
                <a:highlight>
                  <a:srgbClr val="FFFFFF"/>
                </a:highlight>
                <a:latin typeface="Consolas" panose="020B0609020204030204" pitchFamily="49" charset="0"/>
              </a:rPr>
              <a:t>                     new</a:t>
            </a:r>
            <a:r>
              <a:rPr lang="en-US" sz="2400" dirty="0" smtClean="0">
                <a:solidFill>
                  <a:srgbClr val="000000"/>
                </a:solidFill>
                <a:highlight>
                  <a:srgbClr val="FFFFFF"/>
                </a:highlight>
                <a:latin typeface="Consolas" panose="020B0609020204030204" pitchFamily="49" charset="0"/>
              </a:rPr>
              <a:t> </a:t>
            </a:r>
            <a:r>
              <a:rPr lang="en-US" sz="2400" dirty="0" err="1" smtClean="0">
                <a:solidFill>
                  <a:srgbClr val="000000"/>
                </a:solidFill>
                <a:highlight>
                  <a:srgbClr val="FFFFFF"/>
                </a:highlight>
                <a:latin typeface="Consolas" panose="020B0609020204030204" pitchFamily="49" charset="0"/>
              </a:rPr>
              <a:t>ActiveDirectory.</a:t>
            </a:r>
            <a:r>
              <a:rPr lang="en-US" sz="2400" dirty="0" err="1" smtClean="0">
                <a:solidFill>
                  <a:srgbClr val="2B91AF"/>
                </a:solidFill>
                <a:highlight>
                  <a:srgbClr val="FFFFFF"/>
                </a:highlight>
                <a:latin typeface="Consolas" panose="020B0609020204030204" pitchFamily="49" charset="0"/>
              </a:rPr>
              <a:t>UserIdentifier</a:t>
            </a:r>
            <a:r>
              <a:rPr lang="en-US" sz="2400" dirty="0">
                <a:solidFill>
                  <a:srgbClr val="000000"/>
                </a:solidFill>
                <a:highlight>
                  <a:srgbClr val="FFFFFF"/>
                </a:highlight>
                <a:latin typeface="Consolas" panose="020B0609020204030204" pitchFamily="49" charset="0"/>
              </a:rPr>
              <a:t>(</a:t>
            </a:r>
          </a:p>
          <a:p>
            <a:r>
              <a:rPr lang="en-US" sz="2400" dirty="0" smtClean="0">
                <a:solidFill>
                  <a:srgbClr val="000000"/>
                </a:solidFill>
                <a:highlight>
                  <a:srgbClr val="FFFFFF"/>
                </a:highlight>
                <a:latin typeface="Consolas" panose="020B0609020204030204" pitchFamily="49" charset="0"/>
              </a:rPr>
              <a:t>                             </a:t>
            </a:r>
            <a:r>
              <a:rPr lang="en-US" sz="2400" dirty="0" err="1" smtClean="0">
                <a:solidFill>
                  <a:srgbClr val="000000"/>
                </a:solidFill>
                <a:highlight>
                  <a:srgbClr val="FFFFFF"/>
                </a:highlight>
                <a:latin typeface="Consolas" panose="020B0609020204030204" pitchFamily="49" charset="0"/>
              </a:rPr>
              <a:t>dcr.UserId</a:t>
            </a:r>
            <a:r>
              <a:rPr lang="en-US" sz="2400" dirty="0" smtClean="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 </a:t>
            </a:r>
            <a:r>
              <a:rPr lang="en-US" sz="2400" dirty="0" smtClean="0">
                <a:solidFill>
                  <a:srgbClr val="000000"/>
                </a:solidFill>
                <a:highlight>
                  <a:srgbClr val="FFFFFF"/>
                </a:highlight>
                <a:latin typeface="Consolas" panose="020B0609020204030204" pitchFamily="49" charset="0"/>
              </a:rPr>
              <a:t>                            </a:t>
            </a:r>
            <a:r>
              <a:rPr lang="en-US" sz="2400" dirty="0" err="1" smtClean="0">
                <a:solidFill>
                  <a:srgbClr val="2B91AF"/>
                </a:solidFill>
                <a:highlight>
                  <a:srgbClr val="FFFFFF"/>
                </a:highlight>
                <a:latin typeface="Consolas" panose="020B0609020204030204" pitchFamily="49" charset="0"/>
              </a:rPr>
              <a:t>UserIdentifierType</a:t>
            </a:r>
            <a:r>
              <a:rPr lang="en-US" sz="2400" dirty="0" err="1" smtClean="0">
                <a:solidFill>
                  <a:srgbClr val="000000"/>
                </a:solidFill>
                <a:highlight>
                  <a:srgbClr val="FFFFFF"/>
                </a:highlight>
                <a:latin typeface="Consolas" panose="020B0609020204030204" pitchFamily="49" charset="0"/>
              </a:rPr>
              <a:t>.UniqueId</a:t>
            </a:r>
            <a:r>
              <a:rPr lang="en-US" sz="2400" dirty="0" smtClean="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 </a:t>
            </a:r>
            <a:r>
              <a:rPr lang="en-US" sz="2400" dirty="0" smtClean="0">
                <a:solidFill>
                  <a:srgbClr val="000000"/>
                </a:solidFill>
                <a:highlight>
                  <a:srgbClr val="FFFFFF"/>
                </a:highlight>
                <a:latin typeface="Consolas" panose="020B0609020204030204" pitchFamily="49" charset="0"/>
              </a:rPr>
              <a:t>                )</a:t>
            </a:r>
            <a:endParaRPr lang="en-US" sz="2400" dirty="0">
              <a:solidFill>
                <a:srgbClr val="000000"/>
              </a:solidFill>
              <a:highlight>
                <a:srgbClr val="FFFFFF"/>
              </a:highlight>
              <a:latin typeface="Consolas" panose="020B0609020204030204" pitchFamily="49" charset="0"/>
            </a:endParaRPr>
          </a:p>
          <a:p>
            <a:r>
              <a:rPr lang="en-US" sz="2400" dirty="0" smtClean="0">
                <a:solidFill>
                  <a:srgbClr val="000000"/>
                </a:solidFill>
                <a:highlight>
                  <a:srgbClr val="FFFFFF"/>
                </a:highlight>
                <a:latin typeface="Consolas" panose="020B0609020204030204" pitchFamily="49" charset="0"/>
              </a:rPr>
              <a:t>         ).</a:t>
            </a:r>
            <a:r>
              <a:rPr lang="en-US" sz="2400" dirty="0" err="1">
                <a:solidFill>
                  <a:srgbClr val="000000"/>
                </a:solidFill>
                <a:highlight>
                  <a:srgbClr val="FFFFFF"/>
                </a:highlight>
                <a:latin typeface="Consolas" panose="020B0609020204030204" pitchFamily="49" charset="0"/>
              </a:rPr>
              <a:t>AccessToken</a:t>
            </a:r>
            <a:r>
              <a:rPr lang="en-US" sz="2400" dirty="0">
                <a:solidFill>
                  <a:srgbClr val="000000"/>
                </a:solidFill>
                <a:highlight>
                  <a:srgbClr val="FFFFFF"/>
                </a:highlight>
                <a:latin typeface="Consolas" panose="020B0609020204030204" pitchFamily="49" charset="0"/>
              </a:rPr>
              <a:t>;</a:t>
            </a:r>
          </a:p>
          <a:p>
            <a:r>
              <a:rPr lang="en-US" sz="2400" dirty="0">
                <a:solidFill>
                  <a:srgbClr val="000000"/>
                </a:solidFill>
                <a:highlight>
                  <a:srgbClr val="FFFFFF"/>
                </a:highlight>
                <a:latin typeface="Consolas" panose="020B0609020204030204" pitchFamily="49" charset="0"/>
              </a:rPr>
              <a:t>});</a:t>
            </a:r>
          </a:p>
          <a:p>
            <a:endParaRPr lang="en-US" sz="24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305983103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447799"/>
            <a:ext cx="4949359" cy="4699148"/>
          </a:xfrm>
        </p:spPr>
        <p:txBody>
          <a:bodyPr/>
          <a:lstStyle/>
          <a:p>
            <a:r>
              <a:rPr lang="en-US" dirty="0" smtClean="0"/>
              <a:t>Client Object exposes properties</a:t>
            </a:r>
          </a:p>
          <a:p>
            <a:pPr lvl="1"/>
            <a:r>
              <a:rPr lang="en-US" dirty="0" smtClean="0"/>
              <a:t>Most are </a:t>
            </a:r>
            <a:r>
              <a:rPr lang="en-US" dirty="0" err="1" smtClean="0"/>
              <a:t>IEnumerable</a:t>
            </a:r>
            <a:r>
              <a:rPr lang="en-US" dirty="0" smtClean="0"/>
              <a:t>&lt;T&gt; collections</a:t>
            </a:r>
          </a:p>
          <a:p>
            <a:pPr lvl="0"/>
            <a:r>
              <a:rPr lang="en-US" dirty="0" smtClean="0"/>
              <a:t>Designed much like Entity Framework</a:t>
            </a:r>
          </a:p>
          <a:p>
            <a:pPr lvl="1"/>
            <a:r>
              <a:rPr lang="en-US" dirty="0" smtClean="0"/>
              <a:t>Client == </a:t>
            </a:r>
            <a:r>
              <a:rPr lang="en-US" dirty="0" err="1" smtClean="0"/>
              <a:t>DataContext</a:t>
            </a:r>
            <a:endParaRPr lang="en-US" dirty="0" smtClean="0"/>
          </a:p>
          <a:p>
            <a:pPr lvl="1"/>
            <a:r>
              <a:rPr lang="en-US" dirty="0" err="1" smtClean="0"/>
              <a:t>IEnumerable</a:t>
            </a:r>
            <a:r>
              <a:rPr lang="en-US" dirty="0" smtClean="0"/>
              <a:t>&lt;T&gt; entities</a:t>
            </a:r>
          </a:p>
          <a:p>
            <a:pPr lvl="0"/>
            <a:r>
              <a:rPr lang="en-US" dirty="0" smtClean="0"/>
              <a:t>Includes</a:t>
            </a:r>
            <a:r>
              <a:rPr lang="en-US" baseline="0" dirty="0" smtClean="0"/>
              <a:t> common CRUD operations</a:t>
            </a:r>
            <a:endParaRPr lang="en-US" dirty="0"/>
          </a:p>
        </p:txBody>
      </p:sp>
      <p:sp>
        <p:nvSpPr>
          <p:cNvPr id="3" name="Title 2"/>
          <p:cNvSpPr>
            <a:spLocks noGrp="1"/>
          </p:cNvSpPr>
          <p:nvPr>
            <p:ph type="title"/>
          </p:nvPr>
        </p:nvSpPr>
        <p:spPr/>
        <p:txBody>
          <a:bodyPr/>
          <a:lstStyle/>
          <a:p>
            <a:r>
              <a: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rPr>
              <a:t>Office 365 Service Communication</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25</a:t>
            </a:fld>
            <a:endParaRPr lang="en-US" dirty="0"/>
          </a:p>
        </p:txBody>
      </p:sp>
      <p:grpSp>
        <p:nvGrpSpPr>
          <p:cNvPr id="9" name="Group 8"/>
          <p:cNvGrpSpPr/>
          <p:nvPr/>
        </p:nvGrpSpPr>
        <p:grpSpPr>
          <a:xfrm>
            <a:off x="5751275" y="1362742"/>
            <a:ext cx="2952750" cy="3488624"/>
            <a:chOff x="4618037" y="1497713"/>
            <a:chExt cx="2952750" cy="3488624"/>
          </a:xfrm>
        </p:grpSpPr>
        <p:pic>
          <p:nvPicPr>
            <p:cNvPr id="10" name="Picture 9"/>
            <p:cNvPicPr>
              <a:picLocks noChangeAspect="1"/>
            </p:cNvPicPr>
            <p:nvPr/>
          </p:nvPicPr>
          <p:blipFill>
            <a:blip r:embed="rId2"/>
            <a:stretch>
              <a:fillRect/>
            </a:stretch>
          </p:blipFill>
          <p:spPr>
            <a:xfrm>
              <a:off x="4618037" y="1871662"/>
              <a:ext cx="2952750" cy="3114675"/>
            </a:xfrm>
            <a:prstGeom prst="rect">
              <a:avLst/>
            </a:prstGeom>
            <a:ln>
              <a:solidFill>
                <a:schemeClr val="bg1">
                  <a:lumMod val="50000"/>
                </a:schemeClr>
              </a:solidFill>
            </a:ln>
          </p:spPr>
        </p:pic>
        <p:sp>
          <p:nvSpPr>
            <p:cNvPr id="11" name="Rectangle 10"/>
            <p:cNvSpPr/>
            <p:nvPr/>
          </p:nvSpPr>
          <p:spPr bwMode="auto">
            <a:xfrm>
              <a:off x="4618037" y="1497713"/>
              <a:ext cx="2952750"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Contact</a:t>
              </a:r>
            </a:p>
          </p:txBody>
        </p:sp>
      </p:grpSp>
      <p:grpSp>
        <p:nvGrpSpPr>
          <p:cNvPr id="6" name="Group 5"/>
          <p:cNvGrpSpPr/>
          <p:nvPr/>
        </p:nvGrpSpPr>
        <p:grpSpPr>
          <a:xfrm>
            <a:off x="7666148" y="2416873"/>
            <a:ext cx="2075754" cy="2761000"/>
            <a:chOff x="8106123" y="2853438"/>
            <a:chExt cx="2075754" cy="2761000"/>
          </a:xfrm>
        </p:grpSpPr>
        <p:pic>
          <p:nvPicPr>
            <p:cNvPr id="7" name="Picture 6"/>
            <p:cNvPicPr>
              <a:picLocks noChangeAspect="1"/>
            </p:cNvPicPr>
            <p:nvPr/>
          </p:nvPicPr>
          <p:blipFill>
            <a:blip r:embed="rId3"/>
            <a:stretch>
              <a:fillRect/>
            </a:stretch>
          </p:blipFill>
          <p:spPr>
            <a:xfrm>
              <a:off x="8117411" y="3223663"/>
              <a:ext cx="2057400" cy="2390775"/>
            </a:xfrm>
            <a:prstGeom prst="rect">
              <a:avLst/>
            </a:prstGeom>
            <a:ln>
              <a:solidFill>
                <a:schemeClr val="bg1">
                  <a:lumMod val="50000"/>
                </a:schemeClr>
              </a:solidFill>
            </a:ln>
          </p:spPr>
        </p:pic>
        <p:sp>
          <p:nvSpPr>
            <p:cNvPr id="8" name="Rectangle 7"/>
            <p:cNvSpPr/>
            <p:nvPr/>
          </p:nvSpPr>
          <p:spPr bwMode="auto">
            <a:xfrm>
              <a:off x="8106123" y="2853438"/>
              <a:ext cx="2075754" cy="3739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Event</a:t>
              </a:r>
            </a:p>
          </p:txBody>
        </p:sp>
      </p:grpSp>
    </p:spTree>
    <p:extLst>
      <p:ext uri="{BB962C8B-B14F-4D97-AF65-F5344CB8AC3E}">
        <p14:creationId xmlns:p14="http://schemas.microsoft.com/office/powerpoint/2010/main" val="96595139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2"/>
          </p:nvPr>
        </p:nvSpPr>
        <p:spPr/>
        <p:txBody>
          <a:bodyPr/>
          <a:lstStyle/>
          <a:p>
            <a:r>
              <a:rPr lang="en-US" dirty="0" smtClean="0"/>
              <a:t>Office 365 UWP App</a:t>
            </a:r>
            <a:endParaRPr lang="en-US" dirty="0"/>
          </a:p>
        </p:txBody>
      </p:sp>
    </p:spTree>
    <p:extLst>
      <p:ext uri="{BB962C8B-B14F-4D97-AF65-F5344CB8AC3E}">
        <p14:creationId xmlns:p14="http://schemas.microsoft.com/office/powerpoint/2010/main" val="399349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baseline="0" dirty="0" smtClean="0"/>
              <a:t>Universal App projects</a:t>
            </a:r>
          </a:p>
          <a:p>
            <a:r>
              <a:rPr lang="en-US" dirty="0" smtClean="0"/>
              <a:t>Integrating Office 365 APIs</a:t>
            </a:r>
            <a:r>
              <a:rPr lang="en-US" baseline="0" dirty="0" smtClean="0"/>
              <a:t> </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74938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58BD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633" y="528607"/>
            <a:ext cx="10512862" cy="902223"/>
          </a:xfrm>
        </p:spPr>
        <p:txBody>
          <a:bodyPr>
            <a:normAutofit/>
          </a:bodyPr>
          <a:lstStyle/>
          <a:p>
            <a:r>
              <a:rPr lang="en-US" sz="5397" spc="-100" dirty="0">
                <a:ln w="3175">
                  <a:noFill/>
                </a:ln>
                <a:gradFill>
                  <a:gsLst>
                    <a:gs pos="1250">
                      <a:schemeClr val="tx2"/>
                    </a:gs>
                    <a:gs pos="100000">
                      <a:schemeClr val="tx2"/>
                    </a:gs>
                  </a:gsLst>
                  <a:lin ang="5400000" scaled="0"/>
                </a:gradFill>
                <a:ea typeface="+mn-ea"/>
                <a:cs typeface="Arial" charset="0"/>
              </a:rPr>
              <a:t>Further reading…</a:t>
            </a:r>
            <a:endParaRPr lang="en-US" sz="5397" spc="-100" dirty="0">
              <a:ln w="3175">
                <a:noFill/>
              </a:ln>
              <a:gradFill>
                <a:gsLst>
                  <a:gs pos="1250">
                    <a:schemeClr val="tx2"/>
                  </a:gs>
                  <a:gs pos="100000">
                    <a:schemeClr val="tx2"/>
                  </a:gs>
                </a:gsLst>
                <a:lin ang="5400000" scaled="0"/>
              </a:gradFill>
              <a:ea typeface="+mn-ea"/>
              <a:cs typeface="Arial" charset="0"/>
            </a:endParaRPr>
          </a:p>
        </p:txBody>
      </p:sp>
      <p:sp>
        <p:nvSpPr>
          <p:cNvPr id="3" name="Text Placeholder 2"/>
          <p:cNvSpPr>
            <a:spLocks noGrp="1"/>
          </p:cNvSpPr>
          <p:nvPr>
            <p:ph type="body" idx="1"/>
          </p:nvPr>
        </p:nvSpPr>
        <p:spPr>
          <a:xfrm>
            <a:off x="1011989" y="1606548"/>
            <a:ext cx="10511370" cy="2081955"/>
          </a:xfrm>
        </p:spPr>
        <p:txBody>
          <a:bodyPr vert="horz" wrap="square" lIns="146246" tIns="91403" rIns="146246" bIns="91403" rtlCol="0">
            <a:spAutoFit/>
          </a:bodyPr>
          <a:lstStyle/>
          <a:p>
            <a:r>
              <a:rPr lang="en-US" sz="2744" b="1" dirty="0">
                <a:solidFill>
                  <a:srgbClr val="000000"/>
                </a:solidFill>
                <a:hlinkClick r:id="rId2"/>
              </a:rPr>
              <a:t>Getting Started with  APIs</a:t>
            </a:r>
            <a:endParaRPr lang="en-US" sz="2744" b="1" dirty="0">
              <a:solidFill>
                <a:srgbClr val="000000"/>
              </a:solidFill>
            </a:endParaRPr>
          </a:p>
          <a:p>
            <a:r>
              <a:rPr lang="en-US" sz="2744" b="1" dirty="0">
                <a:solidFill>
                  <a:srgbClr val="000000"/>
                </a:solidFill>
                <a:hlinkClick r:id="rId3"/>
              </a:rPr>
              <a:t>Mobile dev Code Samples  </a:t>
            </a:r>
            <a:endParaRPr lang="en-US" sz="2744" b="1" dirty="0">
              <a:solidFill>
                <a:srgbClr val="000000"/>
              </a:solidFill>
            </a:endParaRPr>
          </a:p>
          <a:p>
            <a:r>
              <a:rPr lang="en-US" sz="2744" b="1" dirty="0">
                <a:solidFill>
                  <a:srgbClr val="000000"/>
                </a:solidFill>
                <a:hlinkClick r:id="rId4"/>
              </a:rPr>
              <a:t>Mobile dev Training videos &amp; hands on labs </a:t>
            </a:r>
            <a:endParaRPr lang="en-US" sz="2744" b="1" dirty="0">
              <a:solidFill>
                <a:srgbClr val="000000"/>
              </a:solidFill>
            </a:endParaRPr>
          </a:p>
          <a:p>
            <a:r>
              <a:rPr lang="en-US" sz="2744" b="1" dirty="0">
                <a:solidFill>
                  <a:srgbClr val="000000"/>
                </a:solidFill>
                <a:hlinkClick r:id="rId5"/>
              </a:rPr>
              <a:t>Office 365 API documentation</a:t>
            </a:r>
            <a:endParaRPr lang="en-US" sz="2744" b="1" dirty="0">
              <a:solidFill>
                <a:srgbClr val="000000"/>
              </a:solidFill>
            </a:endParaRPr>
          </a:p>
        </p:txBody>
      </p:sp>
      <p:grpSp>
        <p:nvGrpSpPr>
          <p:cNvPr id="4" name="Group 3"/>
          <p:cNvGrpSpPr/>
          <p:nvPr/>
        </p:nvGrpSpPr>
        <p:grpSpPr>
          <a:xfrm>
            <a:off x="7839004" y="1340795"/>
            <a:ext cx="4030629" cy="5401878"/>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232F46"/>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5" name="Freeform 13"/>
            <p:cNvSpPr>
              <a:spLocks/>
            </p:cNvSpPr>
            <p:nvPr/>
          </p:nvSpPr>
          <p:spPr bwMode="auto">
            <a:xfrm>
              <a:off x="10432465" y="5309852"/>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pPr defTabSz="914038"/>
              <a:endParaRPr lang="en-US" sz="1799">
                <a:solidFill>
                  <a:srgbClr val="404040"/>
                </a:solidFill>
                <a:latin typeface="Segoe UI"/>
              </a:endParaRPr>
            </a:p>
          </p:txBody>
        </p:sp>
      </p:grpSp>
    </p:spTree>
    <p:extLst>
      <p:ext uri="{BB962C8B-B14F-4D97-AF65-F5344CB8AC3E}">
        <p14:creationId xmlns:p14="http://schemas.microsoft.com/office/powerpoint/2010/main" val="51444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2451" y="5094687"/>
            <a:ext cx="11944412" cy="618703"/>
          </a:xfrm>
          <a:prstGeom prst="rect">
            <a:avLst/>
          </a:prstGeom>
        </p:spPr>
        <p:txBody>
          <a:bodyPr/>
          <a:lstStyle/>
          <a:p>
            <a:pPr marL="0" indent="0" algn="ctr">
              <a:buNone/>
            </a:pPr>
            <a:r>
              <a:rPr lang="en-US" sz="3074" dirty="0">
                <a:hlinkClick r:id="rId3"/>
              </a:rPr>
              <a:t>http://dev.office.com/devprogram</a:t>
            </a:r>
            <a:r>
              <a:rPr lang="en-US" sz="3074" dirty="0"/>
              <a:t> </a:t>
            </a:r>
          </a:p>
        </p:txBody>
      </p:sp>
      <p:grpSp>
        <p:nvGrpSpPr>
          <p:cNvPr id="83" name="Group 82"/>
          <p:cNvGrpSpPr/>
          <p:nvPr/>
        </p:nvGrpSpPr>
        <p:grpSpPr>
          <a:xfrm>
            <a:off x="4600217" y="3142361"/>
            <a:ext cx="2991441" cy="3666875"/>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7822" tIns="43910" rIns="87822" bIns="43910" numCol="1" anchor="t" anchorCtr="0" compatLnSpc="1">
              <a:prstTxWarp prst="textNoShape">
                <a:avLst/>
              </a:prstTxWarp>
            </a:bodyPr>
            <a:lstStyle/>
            <a:p>
              <a:pPr defTabSz="895816"/>
              <a:endParaRPr lang="en-US" sz="1729">
                <a:noFill/>
                <a:latin typeface="Segoe UI"/>
              </a:endParaRPr>
            </a:p>
          </p:txBody>
        </p:sp>
      </p:grpSp>
      <p:grpSp>
        <p:nvGrpSpPr>
          <p:cNvPr id="294" name="Group 293"/>
          <p:cNvGrpSpPr/>
          <p:nvPr/>
        </p:nvGrpSpPr>
        <p:grpSpPr>
          <a:xfrm>
            <a:off x="570124" y="2284164"/>
            <a:ext cx="2243806" cy="1876766"/>
            <a:chOff x="457200" y="2260433"/>
            <a:chExt cx="2290317" cy="1915668"/>
          </a:xfrm>
        </p:grpSpPr>
        <p:sp>
          <p:nvSpPr>
            <p:cNvPr id="67" name="Rectangle 66"/>
            <p:cNvSpPr/>
            <p:nvPr/>
          </p:nvSpPr>
          <p:spPr>
            <a:xfrm>
              <a:off x="457200" y="3466393"/>
              <a:ext cx="2290317" cy="709708"/>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latin typeface="Segoe UI"/>
                </a:rPr>
                <a:t>E-mail </a:t>
              </a:r>
              <a:br>
                <a:rPr lang="en-US" sz="1921" dirty="0">
                  <a:gradFill>
                    <a:gsLst>
                      <a:gs pos="28319">
                        <a:srgbClr val="000000"/>
                      </a:gs>
                      <a:gs pos="52212">
                        <a:srgbClr val="000000"/>
                      </a:gs>
                    </a:gsLst>
                    <a:lin ang="5400000" scaled="0"/>
                  </a:gradFill>
                  <a:latin typeface="Segoe UI"/>
                </a:rPr>
              </a:br>
              <a:r>
                <a:rPr lang="en-US" sz="1921"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endParaRPr lang="en-US" sz="1729">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83" tIns="89583" rIns="33597" bIns="33597" rtlCol="0" anchor="b" anchorCtr="0"/>
              <a:lstStyle/>
              <a:p>
                <a:pPr algn="ctr" defTabSz="913489"/>
                <a:endParaRPr lang="en-US" sz="784"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337545" y="2306104"/>
            <a:ext cx="1577784" cy="2156327"/>
            <a:chOff x="3320378" y="2282825"/>
            <a:chExt cx="1610489" cy="2201025"/>
          </a:xfrm>
        </p:grpSpPr>
        <p:sp>
          <p:nvSpPr>
            <p:cNvPr id="1041" name="Rectangle 1040"/>
            <p:cNvSpPr/>
            <p:nvPr/>
          </p:nvSpPr>
          <p:spPr>
            <a:xfrm>
              <a:off x="3320378" y="3466393"/>
              <a:ext cx="1610489" cy="1017457"/>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3334" rIns="0" bIns="143334" rtlCol="0" anchor="ctr" anchorCtr="0">
                <a:spAutoFit/>
              </a:bodyPr>
              <a:lstStyle/>
              <a:p>
                <a:pPr algn="ctr" defTabSz="913766">
                  <a:lnSpc>
                    <a:spcPct val="90000"/>
                  </a:lnSpc>
                  <a:spcAft>
                    <a:spcPts val="588"/>
                  </a:spcAft>
                </a:pPr>
                <a:r>
                  <a:rPr lang="en-US" sz="1371"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438946" y="2238211"/>
            <a:ext cx="1577784" cy="1922720"/>
            <a:chOff x="5503728" y="2213527"/>
            <a:chExt cx="1610489" cy="1962574"/>
          </a:xfrm>
        </p:grpSpPr>
        <p:sp>
          <p:nvSpPr>
            <p:cNvPr id="134" name="Rectangle 133"/>
            <p:cNvSpPr/>
            <p:nvPr/>
          </p:nvSpPr>
          <p:spPr>
            <a:xfrm>
              <a:off x="5503728" y="3466393"/>
              <a:ext cx="1610489" cy="709708"/>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latin typeface="Segoe UI"/>
                </a:rPr>
                <a:t>Free </a:t>
              </a:r>
              <a:br>
                <a:rPr lang="en-US" sz="1921" dirty="0">
                  <a:gradFill>
                    <a:gsLst>
                      <a:gs pos="28319">
                        <a:srgbClr val="000000"/>
                      </a:gs>
                      <a:gs pos="52212">
                        <a:srgbClr val="000000"/>
                      </a:gs>
                    </a:gsLst>
                    <a:lin ang="5400000" scaled="0"/>
                  </a:gradFill>
                  <a:latin typeface="Segoe UI"/>
                </a:rPr>
              </a:br>
              <a:r>
                <a:rPr lang="en-US" sz="1921"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540343" y="2238062"/>
            <a:ext cx="1709569" cy="1922870"/>
            <a:chOff x="7453007" y="2213374"/>
            <a:chExt cx="1745006" cy="1962727"/>
          </a:xfrm>
        </p:grpSpPr>
        <p:sp>
          <p:nvSpPr>
            <p:cNvPr id="142" name="Rectangle 141"/>
            <p:cNvSpPr/>
            <p:nvPr/>
          </p:nvSpPr>
          <p:spPr>
            <a:xfrm>
              <a:off x="7520266" y="3466393"/>
              <a:ext cx="1610489" cy="709708"/>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latin typeface="Segoe UI"/>
                </a:rPr>
                <a:t>Free </a:t>
              </a:r>
              <a:br>
                <a:rPr lang="en-US" sz="1921" dirty="0">
                  <a:gradFill>
                    <a:gsLst>
                      <a:gs pos="28319">
                        <a:srgbClr val="000000"/>
                      </a:gs>
                      <a:gs pos="52212">
                        <a:srgbClr val="000000"/>
                      </a:gs>
                    </a:gsLst>
                    <a:lin ang="5400000" scaled="0"/>
                  </a:gradFill>
                  <a:latin typeface="Segoe UI"/>
                </a:rPr>
              </a:br>
              <a:r>
                <a:rPr lang="en-US" sz="1921"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773530" y="2240782"/>
            <a:ext cx="1577784" cy="1766450"/>
            <a:chOff x="9851377" y="2216150"/>
            <a:chExt cx="1610489" cy="1803064"/>
          </a:xfrm>
        </p:grpSpPr>
        <p:sp>
          <p:nvSpPr>
            <p:cNvPr id="177" name="Rectangle 176"/>
            <p:cNvSpPr/>
            <p:nvPr/>
          </p:nvSpPr>
          <p:spPr>
            <a:xfrm>
              <a:off x="9851377" y="3617256"/>
              <a:ext cx="1610489" cy="401958"/>
            </a:xfrm>
            <a:prstGeom prst="rect">
              <a:avLst/>
            </a:prstGeom>
          </p:spPr>
          <p:txBody>
            <a:bodyPr wrap="square">
              <a:spAutoFit/>
            </a:bodyPr>
            <a:lstStyle/>
            <a:p>
              <a:pPr algn="ctr" defTabSz="895816"/>
              <a:r>
                <a:rPr lang="en-US" sz="1921"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2" rIns="89583" bIns="44792" numCol="1" anchor="t" anchorCtr="0" compatLnSpc="1">
                  <a:prstTxWarp prst="textNoShape">
                    <a:avLst/>
                  </a:prstTxWarp>
                </a:bodyPr>
                <a:lstStyle/>
                <a:p>
                  <a:pPr defTabSz="913766"/>
                  <a:endParaRPr lang="en-US" sz="1798">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3858275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08936" y="1814048"/>
            <a:ext cx="7346043" cy="2881519"/>
          </a:xfrm>
        </p:spPr>
        <p:txBody>
          <a:bodyPr/>
          <a:lstStyle/>
          <a:p>
            <a:r>
              <a:rPr lang="en-US" dirty="0" smtClean="0"/>
              <a:t>Introduction</a:t>
            </a:r>
          </a:p>
          <a:p>
            <a:r>
              <a:rPr lang="en-US" baseline="0" dirty="0" smtClean="0"/>
              <a:t>Universal App projects</a:t>
            </a:r>
          </a:p>
          <a:p>
            <a:r>
              <a:rPr lang="en-US" dirty="0" smtClean="0"/>
              <a:t>Integrating Office 365 APIs</a:t>
            </a:r>
            <a:r>
              <a:rPr lang="en-US" baseline="0" dirty="0" smtClean="0"/>
              <a:t> </a:t>
            </a:r>
            <a:endParaRPr lang="en-US" dirty="0" smtClean="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69169" y="1905492"/>
            <a:ext cx="4301734" cy="2865616"/>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20199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056688" y="1471302"/>
            <a:ext cx="3570821" cy="3258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67" name="AutoShape 151"/>
          <p:cNvSpPr>
            <a:spLocks noChangeAspect="1" noChangeArrowheads="1" noTextEdit="1"/>
          </p:cNvSpPr>
          <p:nvPr/>
        </p:nvSpPr>
        <p:spPr bwMode="auto">
          <a:xfrm>
            <a:off x="8046016" y="4822569"/>
            <a:ext cx="3581494" cy="150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82" name="AutoShape 167"/>
          <p:cNvSpPr>
            <a:spLocks noChangeAspect="1" noChangeArrowheads="1" noTextEdit="1"/>
          </p:cNvSpPr>
          <p:nvPr/>
        </p:nvSpPr>
        <p:spPr bwMode="auto">
          <a:xfrm>
            <a:off x="6190468" y="4822569"/>
            <a:ext cx="1664960" cy="150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191" name="AutoShape 177"/>
          <p:cNvSpPr>
            <a:spLocks noChangeAspect="1" noChangeArrowheads="1" noTextEdit="1"/>
          </p:cNvSpPr>
          <p:nvPr/>
        </p:nvSpPr>
        <p:spPr bwMode="auto">
          <a:xfrm>
            <a:off x="4313576" y="4822569"/>
            <a:ext cx="1675633" cy="150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231" name="AutoShape 219"/>
          <p:cNvSpPr>
            <a:spLocks noChangeAspect="1" noChangeArrowheads="1" noTextEdit="1"/>
          </p:cNvSpPr>
          <p:nvPr/>
        </p:nvSpPr>
        <p:spPr bwMode="auto">
          <a:xfrm>
            <a:off x="2436686" y="3177428"/>
            <a:ext cx="1675634" cy="150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268" name="AutoShape 257"/>
          <p:cNvSpPr>
            <a:spLocks noChangeAspect="1" noChangeArrowheads="1" noTextEdit="1"/>
          </p:cNvSpPr>
          <p:nvPr/>
        </p:nvSpPr>
        <p:spPr bwMode="auto">
          <a:xfrm>
            <a:off x="571992" y="3177428"/>
            <a:ext cx="1663435" cy="150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9" name="AutoShape 3"/>
          <p:cNvSpPr>
            <a:spLocks noChangeAspect="1" noChangeArrowheads="1" noTextEdit="1"/>
          </p:cNvSpPr>
          <p:nvPr/>
        </p:nvSpPr>
        <p:spPr bwMode="auto">
          <a:xfrm>
            <a:off x="571992" y="1471300"/>
            <a:ext cx="1663436" cy="1514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96" name="AutoShape 77"/>
          <p:cNvSpPr>
            <a:spLocks noChangeAspect="1" noChangeArrowheads="1" noTextEdit="1"/>
          </p:cNvSpPr>
          <p:nvPr/>
        </p:nvSpPr>
        <p:spPr bwMode="auto">
          <a:xfrm>
            <a:off x="4313578" y="1471303"/>
            <a:ext cx="1675632" cy="151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nvGrpSpPr>
          <p:cNvPr id="20" name="Group 19"/>
          <p:cNvGrpSpPr/>
          <p:nvPr/>
        </p:nvGrpSpPr>
        <p:grpSpPr>
          <a:xfrm>
            <a:off x="440076" y="1189425"/>
            <a:ext cx="5412644" cy="1827503"/>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79166" tIns="43910" rIns="87822" bIns="43910" numCol="1" anchor="ctr" anchorCtr="0" compatLnSpc="1">
              <a:prstTxWarp prst="textNoShape">
                <a:avLst/>
              </a:prstTxWarp>
            </a:bodyPr>
            <a:lstStyle/>
            <a:p>
              <a:pPr defTabSz="895816">
                <a:lnSpc>
                  <a:spcPct val="80000"/>
                </a:lnSpc>
                <a:spcBef>
                  <a:spcPts val="575"/>
                </a:spcBef>
                <a:spcAft>
                  <a:spcPts val="575"/>
                </a:spcAft>
                <a:defRPr/>
              </a:pPr>
              <a:r>
                <a:rPr lang="en-US" sz="3918" b="1" dirty="0">
                  <a:gradFill>
                    <a:gsLst>
                      <a:gs pos="0">
                        <a:srgbClr val="FFFFFF"/>
                      </a:gs>
                      <a:gs pos="100000">
                        <a:srgbClr val="FFFFFF"/>
                      </a:gs>
                    </a:gsLst>
                    <a:lin ang="5400000" scaled="0"/>
                  </a:gradFill>
                  <a:latin typeface="Segoe UI Light"/>
                </a:rPr>
                <a:t>Office 365 Network</a:t>
              </a:r>
            </a:p>
            <a:p>
              <a:pPr defTabSz="895816">
                <a:lnSpc>
                  <a:spcPct val="80000"/>
                </a:lnSpc>
                <a:spcBef>
                  <a:spcPts val="575"/>
                </a:spcBef>
                <a:spcAft>
                  <a:spcPts val="575"/>
                </a:spcAft>
                <a:defRPr/>
              </a:pPr>
              <a:r>
                <a:rPr lang="en-US" sz="1763" dirty="0">
                  <a:solidFill>
                    <a:srgbClr val="404040"/>
                  </a:solidFill>
                  <a:latin typeface="Segoe UI"/>
                  <a:hlinkClick r:id="rId3"/>
                </a:rPr>
                <a:t>https://www.yammer.com/itpronetwork</a:t>
              </a:r>
              <a:r>
                <a:rPr lang="en-US" sz="1763"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7822" tIns="43910" rIns="87822" bIns="43910" numCol="1" anchor="t" anchorCtr="0" compatLnSpc="1">
              <a:prstTxWarp prst="textNoShape">
                <a:avLst/>
              </a:prstTxWarp>
            </a:bodyPr>
            <a:lstStyle/>
            <a:p>
              <a:pPr defTabSz="913766">
                <a:defRPr/>
              </a:pPr>
              <a:endParaRPr lang="en-US" sz="1729" kern="0" dirty="0">
                <a:solidFill>
                  <a:srgbClr val="505050"/>
                </a:solidFill>
                <a:latin typeface="Segoe UI"/>
              </a:endParaRPr>
            </a:p>
          </p:txBody>
        </p:sp>
      </p:grpSp>
      <p:grpSp>
        <p:nvGrpSpPr>
          <p:cNvPr id="22" name="Group 21"/>
          <p:cNvGrpSpPr/>
          <p:nvPr/>
        </p:nvGrpSpPr>
        <p:grpSpPr>
          <a:xfrm>
            <a:off x="8042425" y="1195671"/>
            <a:ext cx="3707106" cy="3548704"/>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43" name="Rectangle 103"/>
              <p:cNvSpPr/>
              <p:nvPr/>
            </p:nvSpPr>
            <p:spPr>
              <a:xfrm>
                <a:off x="8232083" y="2234890"/>
                <a:ext cx="3633944" cy="363592"/>
              </a:xfrm>
              <a:prstGeom prst="rect">
                <a:avLst/>
              </a:prstGeom>
            </p:spPr>
            <p:txBody>
              <a:bodyPr wrap="square" lIns="0" rIns="0" bIns="87822" anchor="b" anchorCtr="0">
                <a:spAutoFit/>
              </a:bodyPr>
              <a:lstStyle/>
              <a:p>
                <a:pPr algn="ctr" defTabSz="895816">
                  <a:lnSpc>
                    <a:spcPct val="80000"/>
                  </a:lnSpc>
                  <a:spcBef>
                    <a:spcPts val="575"/>
                  </a:spcBef>
                  <a:spcAft>
                    <a:spcPts val="575"/>
                  </a:spcAft>
                  <a:defRPr/>
                </a:pPr>
                <a:r>
                  <a:rPr lang="en-US" sz="1763" dirty="0">
                    <a:solidFill>
                      <a:srgbClr val="404040"/>
                    </a:solidFill>
                    <a:latin typeface="Segoe UI"/>
                    <a:hlinkClick r:id="rId4"/>
                  </a:rPr>
                  <a:t>@</a:t>
                </a:r>
                <a:r>
                  <a:rPr lang="en-US" sz="1763" dirty="0" err="1">
                    <a:solidFill>
                      <a:srgbClr val="404040"/>
                    </a:solidFill>
                    <a:latin typeface="Segoe UI"/>
                    <a:hlinkClick r:id="rId4"/>
                  </a:rPr>
                  <a:t>OfficeDev</a:t>
                </a:r>
                <a:r>
                  <a:rPr lang="en-US" sz="1763" dirty="0">
                    <a:solidFill>
                      <a:srgbClr val="404040"/>
                    </a:solidFill>
                    <a:latin typeface="Segoe UI"/>
                  </a:rPr>
                  <a:t> </a:t>
                </a:r>
              </a:p>
            </p:txBody>
          </p:sp>
          <p:sp>
            <p:nvSpPr>
              <p:cNvPr id="344" name="Rectangle 104"/>
              <p:cNvSpPr/>
              <p:nvPr/>
            </p:nvSpPr>
            <p:spPr>
              <a:xfrm>
                <a:off x="8247644" y="1490659"/>
                <a:ext cx="3644837" cy="863080"/>
              </a:xfrm>
              <a:prstGeom prst="rect">
                <a:avLst/>
              </a:prstGeom>
            </p:spPr>
            <p:txBody>
              <a:bodyPr wrap="square" lIns="175644" tIns="140515" rIns="175644" bIns="87822">
                <a:spAutoFit/>
              </a:bodyPr>
              <a:lstStyle/>
              <a:p>
                <a:pPr algn="ctr" defTabSz="895816">
                  <a:spcBef>
                    <a:spcPts val="575"/>
                  </a:spcBef>
                  <a:spcAft>
                    <a:spcPts val="575"/>
                  </a:spcAft>
                  <a:defRPr/>
                </a:pPr>
                <a:r>
                  <a:rPr lang="en-US" sz="3918"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057667" y="3094467"/>
            <a:ext cx="1798925" cy="1649909"/>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grpSp>
      </p:grpSp>
      <p:grpSp>
        <p:nvGrpSpPr>
          <p:cNvPr id="558" name="Group 557"/>
          <p:cNvGrpSpPr/>
          <p:nvPr/>
        </p:nvGrpSpPr>
        <p:grpSpPr>
          <a:xfrm>
            <a:off x="4334998" y="4819956"/>
            <a:ext cx="1741625" cy="1573030"/>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5934559" y="1189426"/>
            <a:ext cx="2031147" cy="182649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01" name="Rectangle 461"/>
              <p:cNvSpPr>
                <a:spLocks noChangeArrowheads="1"/>
              </p:cNvSpPr>
              <p:nvPr/>
            </p:nvSpPr>
            <p:spPr bwMode="auto">
              <a:xfrm>
                <a:off x="6865938" y="1868488"/>
                <a:ext cx="20908"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S</a:t>
                </a:r>
                <a:endParaRPr lang="en-US" altLang="en-US" sz="1729">
                  <a:solidFill>
                    <a:srgbClr val="404040"/>
                  </a:solidFill>
                </a:endParaRPr>
              </a:p>
            </p:txBody>
          </p:sp>
          <p:sp>
            <p:nvSpPr>
              <p:cNvPr id="502" name="Rectangle 462"/>
              <p:cNvSpPr>
                <a:spLocks noChangeArrowheads="1"/>
              </p:cNvSpPr>
              <p:nvPr/>
            </p:nvSpPr>
            <p:spPr bwMode="auto">
              <a:xfrm>
                <a:off x="6888163" y="1868488"/>
                <a:ext cx="8363"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503" name="Rectangle 463"/>
              <p:cNvSpPr>
                <a:spLocks noChangeArrowheads="1"/>
              </p:cNvSpPr>
              <p:nvPr/>
            </p:nvSpPr>
            <p:spPr bwMode="auto">
              <a:xfrm>
                <a:off x="6902451" y="1868488"/>
                <a:ext cx="18120"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a</a:t>
                </a:r>
                <a:endParaRPr lang="en-US" altLang="en-US" sz="1729">
                  <a:solidFill>
                    <a:srgbClr val="404040"/>
                  </a:solidFill>
                </a:endParaRPr>
              </a:p>
            </p:txBody>
          </p:sp>
          <p:sp>
            <p:nvSpPr>
              <p:cNvPr id="504" name="Rectangle 464"/>
              <p:cNvSpPr>
                <a:spLocks noChangeArrowheads="1"/>
              </p:cNvSpPr>
              <p:nvPr/>
            </p:nvSpPr>
            <p:spPr bwMode="auto">
              <a:xfrm>
                <a:off x="6923088" y="1868488"/>
                <a:ext cx="11151"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r</a:t>
                </a:r>
                <a:endParaRPr lang="en-US" altLang="en-US" sz="1729">
                  <a:solidFill>
                    <a:srgbClr val="404040"/>
                  </a:solidFill>
                </a:endParaRPr>
              </a:p>
            </p:txBody>
          </p:sp>
          <p:sp>
            <p:nvSpPr>
              <p:cNvPr id="505" name="Rectangle 465"/>
              <p:cNvSpPr>
                <a:spLocks noChangeArrowheads="1"/>
              </p:cNvSpPr>
              <p:nvPr/>
            </p:nvSpPr>
            <p:spPr bwMode="auto">
              <a:xfrm>
                <a:off x="6940551" y="1868488"/>
                <a:ext cx="8363"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39" name="Rectangle 499"/>
              <p:cNvSpPr>
                <a:spLocks noChangeArrowheads="1"/>
              </p:cNvSpPr>
              <p:nvPr/>
            </p:nvSpPr>
            <p:spPr bwMode="auto">
              <a:xfrm>
                <a:off x="6865938" y="1868488"/>
                <a:ext cx="20908"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S</a:t>
                </a:r>
                <a:endParaRPr lang="en-US" altLang="en-US" sz="1729">
                  <a:solidFill>
                    <a:srgbClr val="404040"/>
                  </a:solidFill>
                </a:endParaRPr>
              </a:p>
            </p:txBody>
          </p:sp>
          <p:sp>
            <p:nvSpPr>
              <p:cNvPr id="540" name="Rectangle 500"/>
              <p:cNvSpPr>
                <a:spLocks noChangeArrowheads="1"/>
              </p:cNvSpPr>
              <p:nvPr/>
            </p:nvSpPr>
            <p:spPr bwMode="auto">
              <a:xfrm>
                <a:off x="6888163" y="1868488"/>
                <a:ext cx="8363"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541" name="Rectangle 501"/>
              <p:cNvSpPr>
                <a:spLocks noChangeArrowheads="1"/>
              </p:cNvSpPr>
              <p:nvPr/>
            </p:nvSpPr>
            <p:spPr bwMode="auto">
              <a:xfrm>
                <a:off x="6902451" y="1868488"/>
                <a:ext cx="18120"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a</a:t>
                </a:r>
                <a:endParaRPr lang="en-US" altLang="en-US" sz="1729">
                  <a:solidFill>
                    <a:srgbClr val="404040"/>
                  </a:solidFill>
                </a:endParaRPr>
              </a:p>
            </p:txBody>
          </p:sp>
          <p:sp>
            <p:nvSpPr>
              <p:cNvPr id="542" name="Rectangle 502"/>
              <p:cNvSpPr>
                <a:spLocks noChangeArrowheads="1"/>
              </p:cNvSpPr>
              <p:nvPr/>
            </p:nvSpPr>
            <p:spPr bwMode="auto">
              <a:xfrm>
                <a:off x="6923088" y="1868488"/>
                <a:ext cx="11151"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r</a:t>
                </a:r>
                <a:endParaRPr lang="en-US" altLang="en-US" sz="1729">
                  <a:solidFill>
                    <a:srgbClr val="404040"/>
                  </a:solidFill>
                </a:endParaRPr>
              </a:p>
            </p:txBody>
          </p:sp>
          <p:sp>
            <p:nvSpPr>
              <p:cNvPr id="543" name="Rectangle 503"/>
              <p:cNvSpPr>
                <a:spLocks noChangeArrowheads="1"/>
              </p:cNvSpPr>
              <p:nvPr/>
            </p:nvSpPr>
            <p:spPr bwMode="auto">
              <a:xfrm>
                <a:off x="6940551" y="1868488"/>
                <a:ext cx="8363" cy="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3766">
                  <a:defRPr/>
                </a:pPr>
                <a:r>
                  <a:rPr lang="en-US" altLang="en-US" sz="288">
                    <a:solidFill>
                      <a:srgbClr val="FFFFFF"/>
                    </a:solidFill>
                    <a:latin typeface="Segoe Light" charset="0"/>
                  </a:rPr>
                  <a:t>t</a:t>
                </a:r>
                <a:endParaRPr lang="en-US" altLang="en-US" sz="1729">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grpSp>
      <p:grpSp>
        <p:nvGrpSpPr>
          <p:cNvPr id="21" name="Group 20"/>
          <p:cNvGrpSpPr/>
          <p:nvPr/>
        </p:nvGrpSpPr>
        <p:grpSpPr>
          <a:xfrm>
            <a:off x="440076" y="3094469"/>
            <a:ext cx="3815657" cy="3289131"/>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7822" tIns="43910" rIns="87822" bIns="43910" numCol="1" anchor="t" anchorCtr="0" compatLnSpc="1">
                  <a:prstTxWarp prst="textNoShape">
                    <a:avLst/>
                  </a:prstTxWarp>
                </a:bodyPr>
                <a:lstStyle/>
                <a:p>
                  <a:pPr defTabSz="895816">
                    <a:defRPr/>
                  </a:pPr>
                  <a:endParaRPr lang="en-US" sz="1729">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7822" tIns="43910" rIns="87822" bIns="43910" numCol="1" anchor="ctr" anchorCtr="0" compatLnSpc="1">
              <a:prstTxWarp prst="textNoShape">
                <a:avLst/>
              </a:prstTxWarp>
            </a:bodyPr>
            <a:lstStyle/>
            <a:p>
              <a:pPr algn="ctr" defTabSz="895816">
                <a:defRPr/>
              </a:pPr>
              <a:r>
                <a:rPr lang="en-US" sz="3918" b="1" dirty="0">
                  <a:gradFill>
                    <a:gsLst>
                      <a:gs pos="0">
                        <a:srgbClr val="FFFFFF"/>
                      </a:gs>
                      <a:gs pos="100000">
                        <a:srgbClr val="FFFFFF"/>
                      </a:gs>
                    </a:gsLst>
                    <a:lin ang="5400000" scaled="0"/>
                  </a:gradFill>
                  <a:latin typeface="Segoe UI Light"/>
                </a:rPr>
                <a:t>Podcasts</a:t>
              </a:r>
              <a:r>
                <a:rPr lang="en-US" sz="1729" dirty="0">
                  <a:solidFill>
                    <a:srgbClr val="404040"/>
                  </a:solidFill>
                  <a:latin typeface="Segoe UI"/>
                </a:rPr>
                <a:t/>
              </a:r>
              <a:br>
                <a:rPr lang="en-US" sz="1729" dirty="0">
                  <a:solidFill>
                    <a:srgbClr val="404040"/>
                  </a:solidFill>
                  <a:latin typeface="Segoe UI"/>
                </a:rPr>
              </a:br>
              <a:r>
                <a:rPr lang="en-US" sz="1763" spc="-49" dirty="0">
                  <a:solidFill>
                    <a:srgbClr val="404040"/>
                  </a:solidFill>
                  <a:latin typeface="Segoe UI"/>
                  <a:hlinkClick r:id="rId7"/>
                </a:rPr>
                <a:t>http://</a:t>
              </a:r>
              <a:r>
                <a:rPr lang="en-US" sz="1763" dirty="0">
                  <a:solidFill>
                    <a:srgbClr val="404040"/>
                  </a:solidFill>
                  <a:latin typeface="Segoe UI"/>
                  <a:hlinkClick r:id="rId7"/>
                </a:rPr>
                <a:t>dev.office.com/podcasts</a:t>
              </a:r>
              <a:r>
                <a:rPr lang="en-US" sz="1763" spc="-49" dirty="0">
                  <a:solidFill>
                    <a:srgbClr val="404040"/>
                  </a:solidFill>
                  <a:latin typeface="Segoe UI"/>
                </a:rPr>
                <a:t> </a:t>
              </a:r>
            </a:p>
            <a:p>
              <a:pPr algn="ctr" defTabSz="895816">
                <a:defRPr/>
              </a:pPr>
              <a:endParaRPr lang="en-US" sz="1729" dirty="0">
                <a:solidFill>
                  <a:srgbClr val="404040"/>
                </a:solidFill>
                <a:latin typeface="Segoe UI"/>
              </a:endParaRPr>
            </a:p>
          </p:txBody>
        </p:sp>
      </p:grpSp>
      <p:grpSp>
        <p:nvGrpSpPr>
          <p:cNvPr id="15" name="Group 14"/>
          <p:cNvGrpSpPr/>
          <p:nvPr/>
        </p:nvGrpSpPr>
        <p:grpSpPr>
          <a:xfrm>
            <a:off x="9930946" y="4819519"/>
            <a:ext cx="1807513" cy="1566036"/>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7822" tIns="43910" rIns="87822" bIns="43910" numCol="1" anchor="t" anchorCtr="0" compatLnSpc="1">
              <a:prstTxWarp prst="textNoShape">
                <a:avLst/>
              </a:prstTxWarp>
            </a:bodyPr>
            <a:lstStyle/>
            <a:p>
              <a:pPr defTabSz="895816">
                <a:defRPr/>
              </a:pPr>
              <a:r>
                <a:rPr lang="en-US" sz="1763" b="1" dirty="0" err="1">
                  <a:gradFill>
                    <a:gsLst>
                      <a:gs pos="0">
                        <a:srgbClr val="FFFFFF"/>
                      </a:gs>
                      <a:gs pos="100000">
                        <a:srgbClr val="FFFFFF"/>
                      </a:gs>
                    </a:gsLst>
                    <a:lin ang="5400000" scaled="0"/>
                  </a:gradFill>
                  <a:latin typeface="Segoe UI Light"/>
                </a:rPr>
                <a:t>UserVoice</a:t>
              </a:r>
              <a:endParaRPr lang="en-US" sz="1763" b="1" dirty="0">
                <a:gradFill>
                  <a:gsLst>
                    <a:gs pos="0">
                      <a:srgbClr val="FFFFFF"/>
                    </a:gs>
                    <a:gs pos="100000">
                      <a:srgbClr val="FFFFFF"/>
                    </a:gs>
                  </a:gsLst>
                  <a:lin ang="5400000" scaled="0"/>
                </a:gradFill>
                <a:latin typeface="Segoe UI Light"/>
              </a:endParaRPr>
            </a:p>
            <a:p>
              <a:pPr defTabSz="895816">
                <a:defRPr/>
              </a:pPr>
              <a:endParaRPr lang="en-US" sz="1763" b="1" dirty="0">
                <a:gradFill>
                  <a:gsLst>
                    <a:gs pos="0">
                      <a:srgbClr val="FFFFFF"/>
                    </a:gs>
                    <a:gs pos="100000">
                      <a:srgbClr val="FFFFFF"/>
                    </a:gs>
                  </a:gsLst>
                  <a:lin ang="5400000" scaled="0"/>
                </a:gradFill>
                <a:latin typeface="Segoe UI Light"/>
              </a:endParaRPr>
            </a:p>
            <a:p>
              <a:pPr defTabSz="895816">
                <a:defRPr/>
              </a:pPr>
              <a:endParaRPr lang="en-US" sz="1763" b="1" dirty="0">
                <a:gradFill>
                  <a:gsLst>
                    <a:gs pos="0">
                      <a:srgbClr val="FFFFFF"/>
                    </a:gs>
                    <a:gs pos="100000">
                      <a:srgbClr val="FFFFFF"/>
                    </a:gs>
                  </a:gsLst>
                  <a:lin ang="5400000" scaled="0"/>
                </a:gradFill>
                <a:latin typeface="Segoe UI Light"/>
              </a:endParaRPr>
            </a:p>
            <a:p>
              <a:pPr defTabSz="895816">
                <a:defRPr/>
              </a:pPr>
              <a:endParaRPr lang="en-US" sz="1763" b="1" dirty="0">
                <a:gradFill>
                  <a:gsLst>
                    <a:gs pos="0">
                      <a:srgbClr val="FFFFFF"/>
                    </a:gs>
                    <a:gs pos="100000">
                      <a:srgbClr val="FFFFFF"/>
                    </a:gs>
                  </a:gsLst>
                  <a:lin ang="5400000" scaled="0"/>
                </a:gradFill>
                <a:latin typeface="Segoe UI Light"/>
              </a:endParaRPr>
            </a:p>
            <a:p>
              <a:pPr defTabSz="895816">
                <a:defRPr/>
              </a:pPr>
              <a:r>
                <a:rPr lang="en-US" sz="1175" dirty="0">
                  <a:solidFill>
                    <a:srgbClr val="404040"/>
                  </a:solidFill>
                  <a:latin typeface="Segoe UI"/>
                  <a:hlinkClick r:id="rId8"/>
                </a:rPr>
                <a:t>http://officespdev.uservoice.com/</a:t>
              </a:r>
              <a:r>
                <a:rPr lang="en-US" sz="1175" dirty="0">
                  <a:solidFill>
                    <a:srgbClr val="404040"/>
                  </a:solidFill>
                  <a:latin typeface="Segoe UI"/>
                </a:rPr>
                <a:t> </a:t>
              </a:r>
            </a:p>
            <a:p>
              <a:pPr defTabSz="895816">
                <a:defRPr/>
              </a:pPr>
              <a:endParaRPr lang="en-US" sz="1763"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34" tIns="40318" rIns="80634" bIns="40318" numCol="1" anchor="t" anchorCtr="0" compatLnSpc="1">
              <a:prstTxWarp prst="textNoShape">
                <a:avLst/>
              </a:prstTxWarp>
            </a:bodyPr>
            <a:lstStyle/>
            <a:p>
              <a:pPr defTabSz="913766">
                <a:defRPr/>
              </a:pPr>
              <a:endParaRPr lang="en-US" sz="1567">
                <a:solidFill>
                  <a:srgbClr val="000000"/>
                </a:solidFill>
                <a:latin typeface="Segoe UI"/>
              </a:endParaRPr>
            </a:p>
          </p:txBody>
        </p:sp>
      </p:grpSp>
      <p:grpSp>
        <p:nvGrpSpPr>
          <p:cNvPr id="18" name="Group 17"/>
          <p:cNvGrpSpPr/>
          <p:nvPr/>
        </p:nvGrpSpPr>
        <p:grpSpPr>
          <a:xfrm>
            <a:off x="2351629" y="3093883"/>
            <a:ext cx="1904104" cy="1648094"/>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7822" tIns="43910" rIns="87822" bIns="43910" numCol="1" anchor="t" anchorCtr="0" compatLnSpc="1">
              <a:prstTxWarp prst="textNoShape">
                <a:avLst/>
              </a:prstTxWarp>
            </a:bodyPr>
            <a:lstStyle/>
            <a:p>
              <a:pPr defTabSz="895816">
                <a:lnSpc>
                  <a:spcPct val="95000"/>
                </a:lnSpc>
                <a:defRPr/>
              </a:pPr>
              <a:r>
                <a:rPr lang="en-US" sz="1729" dirty="0">
                  <a:gradFill>
                    <a:gsLst>
                      <a:gs pos="0">
                        <a:srgbClr val="505050"/>
                      </a:gs>
                      <a:gs pos="100000">
                        <a:srgbClr val="505050"/>
                      </a:gs>
                    </a:gsLst>
                    <a:lin ang="5400000" scaled="0"/>
                  </a:gradFill>
                  <a:latin typeface="Segoe UI"/>
                </a:rPr>
                <a:t>Stack overflow</a:t>
              </a:r>
            </a:p>
            <a:p>
              <a:pPr defTabSz="895816">
                <a:lnSpc>
                  <a:spcPct val="95000"/>
                </a:lnSpc>
                <a:defRPr/>
              </a:pPr>
              <a:endParaRPr lang="en-US" sz="1729" dirty="0">
                <a:gradFill>
                  <a:gsLst>
                    <a:gs pos="0">
                      <a:srgbClr val="505050"/>
                    </a:gs>
                    <a:gs pos="100000">
                      <a:srgbClr val="505050"/>
                    </a:gs>
                  </a:gsLst>
                  <a:lin ang="5400000" scaled="0"/>
                </a:gradFill>
                <a:latin typeface="Segoe UI"/>
              </a:endParaRPr>
            </a:p>
            <a:p>
              <a:pPr defTabSz="895816">
                <a:lnSpc>
                  <a:spcPct val="95000"/>
                </a:lnSpc>
                <a:defRPr/>
              </a:pPr>
              <a:endParaRPr lang="en-US" sz="1729" dirty="0">
                <a:gradFill>
                  <a:gsLst>
                    <a:gs pos="0">
                      <a:srgbClr val="505050"/>
                    </a:gs>
                    <a:gs pos="100000">
                      <a:srgbClr val="505050"/>
                    </a:gs>
                  </a:gsLst>
                  <a:lin ang="5400000" scaled="0"/>
                </a:gradFill>
                <a:latin typeface="Segoe UI"/>
              </a:endParaRPr>
            </a:p>
            <a:p>
              <a:pPr defTabSz="895816">
                <a:lnSpc>
                  <a:spcPct val="95000"/>
                </a:lnSpc>
                <a:defRPr/>
              </a:pPr>
              <a:endParaRPr lang="en-US" sz="1729" dirty="0">
                <a:gradFill>
                  <a:gsLst>
                    <a:gs pos="0">
                      <a:srgbClr val="505050"/>
                    </a:gs>
                    <a:gs pos="100000">
                      <a:srgbClr val="505050"/>
                    </a:gs>
                  </a:gsLst>
                  <a:lin ang="5400000" scaled="0"/>
                </a:gradFill>
                <a:latin typeface="Segoe UI"/>
              </a:endParaRPr>
            </a:p>
            <a:p>
              <a:pPr defTabSz="895816">
                <a:lnSpc>
                  <a:spcPct val="95000"/>
                </a:lnSpc>
                <a:defRPr/>
              </a:pPr>
              <a:endParaRPr lang="en-US" sz="1729" dirty="0">
                <a:gradFill>
                  <a:gsLst>
                    <a:gs pos="0">
                      <a:srgbClr val="505050"/>
                    </a:gs>
                    <a:gs pos="100000">
                      <a:srgbClr val="505050"/>
                    </a:gs>
                  </a:gsLst>
                  <a:lin ang="5400000" scaled="0"/>
                </a:gradFill>
                <a:latin typeface="Segoe UI"/>
              </a:endParaRPr>
            </a:p>
            <a:p>
              <a:pPr defTabSz="895816">
                <a:lnSpc>
                  <a:spcPct val="95000"/>
                </a:lnSpc>
                <a:defRPr/>
              </a:pPr>
              <a:r>
                <a:rPr lang="en-US" sz="1729" dirty="0">
                  <a:gradFill>
                    <a:gsLst>
                      <a:gs pos="0">
                        <a:srgbClr val="505050"/>
                      </a:gs>
                      <a:gs pos="100000">
                        <a:srgbClr val="505050"/>
                      </a:gs>
                    </a:gsLst>
                    <a:lin ang="5400000" scaled="0"/>
                  </a:gradFill>
                  <a:latin typeface="Segoe UI"/>
                </a:rPr>
                <a:t>[</a:t>
              </a:r>
              <a:r>
                <a:rPr lang="en-US" sz="1729" dirty="0" err="1">
                  <a:gradFill>
                    <a:gsLst>
                      <a:gs pos="0">
                        <a:srgbClr val="505050"/>
                      </a:gs>
                      <a:gs pos="100000">
                        <a:srgbClr val="505050"/>
                      </a:gs>
                    </a:gsLst>
                    <a:lin ang="5400000" scaled="0"/>
                  </a:gradFill>
                  <a:latin typeface="Segoe UI"/>
                </a:rPr>
                <a:t>ms</a:t>
              </a:r>
              <a:r>
                <a:rPr lang="en-US" sz="1729"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0318" rIns="80634" bIns="40318" numCol="1" anchor="t" anchorCtr="0" compatLnSpc="1">
              <a:prstTxWarp prst="textNoShape">
                <a:avLst/>
              </a:prstTxWarp>
            </a:bodyPr>
            <a:lstStyle/>
            <a:p>
              <a:pPr algn="ctr" defTabSz="895812">
                <a:defRPr/>
              </a:pPr>
              <a:endParaRPr lang="en-US" sz="1567">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338487" y="3099088"/>
            <a:ext cx="3628496" cy="1645288"/>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64580" tIns="43910" rIns="87822" bIns="43910" numCol="1" anchor="ctr" anchorCtr="0" compatLnSpc="1">
              <a:prstTxWarp prst="textNoShape">
                <a:avLst/>
              </a:prstTxWarp>
            </a:bodyPr>
            <a:lstStyle/>
            <a:p>
              <a:pPr defTabSz="895816">
                <a:lnSpc>
                  <a:spcPct val="90000"/>
                </a:lnSpc>
                <a:spcBef>
                  <a:spcPts val="575"/>
                </a:spcBef>
                <a:spcAft>
                  <a:spcPts val="575"/>
                </a:spcAft>
                <a:defRPr/>
              </a:pPr>
              <a:r>
                <a:rPr lang="en-US" sz="3918" b="1" dirty="0">
                  <a:gradFill>
                    <a:gsLst>
                      <a:gs pos="0">
                        <a:srgbClr val="FFFFFF"/>
                      </a:gs>
                      <a:gs pos="100000">
                        <a:srgbClr val="FFFFFF"/>
                      </a:gs>
                    </a:gsLst>
                    <a:lin ang="5400000" scaled="0"/>
                  </a:gradFill>
                  <a:latin typeface="Segoe UI Light"/>
                </a:rPr>
                <a:t>Channel 9 </a:t>
              </a:r>
              <a:br>
                <a:rPr lang="en-US" sz="3918" b="1" dirty="0">
                  <a:gradFill>
                    <a:gsLst>
                      <a:gs pos="0">
                        <a:srgbClr val="FFFFFF"/>
                      </a:gs>
                      <a:gs pos="100000">
                        <a:srgbClr val="FFFFFF"/>
                      </a:gs>
                    </a:gsLst>
                    <a:lin ang="5400000" scaled="0"/>
                  </a:gradFill>
                  <a:latin typeface="Segoe UI Light"/>
                </a:rPr>
              </a:br>
              <a:r>
                <a:rPr lang="en-US" sz="3918" b="1" dirty="0">
                  <a:gradFill>
                    <a:gsLst>
                      <a:gs pos="0">
                        <a:srgbClr val="FFFFFF"/>
                      </a:gs>
                      <a:gs pos="100000">
                        <a:srgbClr val="FFFFFF"/>
                      </a:gs>
                    </a:gsLst>
                    <a:lin ang="5400000" scaled="0"/>
                  </a:gradFill>
                  <a:latin typeface="Segoe UI Light"/>
                </a:rPr>
                <a:t>Dev Show</a:t>
              </a:r>
            </a:p>
            <a:p>
              <a:pPr defTabSz="895816">
                <a:lnSpc>
                  <a:spcPct val="90000"/>
                </a:lnSpc>
                <a:spcBef>
                  <a:spcPts val="575"/>
                </a:spcBef>
                <a:spcAft>
                  <a:spcPts val="575"/>
                </a:spcAft>
                <a:defRPr/>
              </a:pPr>
              <a:r>
                <a:rPr lang="en-US" sz="1371" dirty="0">
                  <a:solidFill>
                    <a:srgbClr val="FFFFFF"/>
                  </a:solidFill>
                  <a:latin typeface="Segoe UI"/>
                  <a:hlinkClick r:id="rId9"/>
                </a:rPr>
                <a:t>http://aka.ms/O365DevShow</a:t>
              </a:r>
              <a:r>
                <a:rPr lang="en-US" sz="1371"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150977" y="4819519"/>
            <a:ext cx="3705616" cy="1566035"/>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7822" tIns="43910" rIns="87822" bIns="43910" numCol="1" anchor="t" anchorCtr="0" compatLnSpc="1">
              <a:prstTxWarp prst="textNoShape">
                <a:avLst/>
              </a:prstTxWarp>
            </a:bodyPr>
            <a:lstStyle/>
            <a:p>
              <a:pPr defTabSz="895816">
                <a:defRPr/>
              </a:pPr>
              <a:r>
                <a:rPr lang="en-US" sz="3134" b="1" dirty="0">
                  <a:gradFill>
                    <a:gsLst>
                      <a:gs pos="0">
                        <a:srgbClr val="505050"/>
                      </a:gs>
                      <a:gs pos="100000">
                        <a:srgbClr val="505050"/>
                      </a:gs>
                    </a:gsLst>
                    <a:lin ang="5400000" scaled="0"/>
                  </a:gradFill>
                  <a:latin typeface="Segoe UI Light"/>
                </a:rPr>
                <a:t>Snack Demos</a:t>
              </a:r>
            </a:p>
            <a:p>
              <a:pPr defTabSz="895816">
                <a:defRPr/>
              </a:pPr>
              <a:endParaRPr lang="en-US" sz="3134" b="1" dirty="0">
                <a:gradFill>
                  <a:gsLst>
                    <a:gs pos="0">
                      <a:srgbClr val="505050"/>
                    </a:gs>
                    <a:gs pos="100000">
                      <a:srgbClr val="505050"/>
                    </a:gs>
                  </a:gsLst>
                  <a:lin ang="5400000" scaled="0"/>
                </a:gradFill>
                <a:latin typeface="Segoe UI Light"/>
              </a:endParaRPr>
            </a:p>
            <a:p>
              <a:pPr defTabSz="895816">
                <a:defRPr/>
              </a:pPr>
              <a:endParaRPr lang="en-US" sz="1567" u="sng" dirty="0">
                <a:gradFill>
                  <a:gsLst>
                    <a:gs pos="0">
                      <a:srgbClr val="505050"/>
                    </a:gs>
                    <a:gs pos="100000">
                      <a:srgbClr val="505050"/>
                    </a:gs>
                  </a:gsLst>
                  <a:lin ang="5400000" scaled="0"/>
                </a:gradFill>
                <a:latin typeface="Segoe UI"/>
              </a:endParaRPr>
            </a:p>
            <a:p>
              <a:pPr defTabSz="895816">
                <a:defRPr/>
              </a:pPr>
              <a:r>
                <a:rPr lang="en-US" sz="1567"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19021" y="-3072"/>
            <a:ext cx="12228468" cy="11957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22" tIns="87822" rIns="32938" bIns="32938" numCol="1" spcCol="0" rtlCol="0" fromWordArt="0" anchor="b" anchorCtr="0" forceAA="0" compatLnSpc="1">
            <a:prstTxWarp prst="textNoShape">
              <a:avLst/>
            </a:prstTxWarp>
            <a:noAutofit/>
          </a:bodyPr>
          <a:lstStyle/>
          <a:p>
            <a:pPr algn="ctr" defTabSz="895494">
              <a:defRPr/>
            </a:pPr>
            <a:endParaRPr lang="en-US" sz="7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19020" y="6385274"/>
            <a:ext cx="12228467" cy="5488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22" tIns="87822" rIns="32938" bIns="32938" numCol="1" spcCol="0" rtlCol="0" fromWordArt="0" anchor="b" anchorCtr="0" forceAA="0" compatLnSpc="1">
            <a:prstTxWarp prst="textNoShape">
              <a:avLst/>
            </a:prstTxWarp>
            <a:noAutofit/>
          </a:bodyPr>
          <a:lstStyle/>
          <a:p>
            <a:pPr algn="ctr" defTabSz="895494">
              <a:defRPr/>
            </a:pPr>
            <a:endParaRPr lang="en-US" sz="7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735267" y="975012"/>
            <a:ext cx="474179" cy="573717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22" tIns="87822" rIns="32938" bIns="32938" numCol="1" spcCol="0" rtlCol="0" fromWordArt="0" anchor="b" anchorCtr="0" forceAA="0" compatLnSpc="1">
            <a:prstTxWarp prst="textNoShape">
              <a:avLst/>
            </a:prstTxWarp>
            <a:noAutofit/>
          </a:bodyPr>
          <a:lstStyle/>
          <a:p>
            <a:pPr algn="ctr" defTabSz="895494">
              <a:defRPr/>
            </a:pPr>
            <a:endParaRPr lang="en-US" sz="7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19020" y="975012"/>
            <a:ext cx="474179" cy="573717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22" tIns="87822" rIns="32938" bIns="32938" numCol="1" spcCol="0" rtlCol="0" fromWordArt="0" anchor="b" anchorCtr="0" forceAA="0" compatLnSpc="1">
            <a:prstTxWarp prst="textNoShape">
              <a:avLst/>
            </a:prstTxWarp>
            <a:noAutofit/>
          </a:bodyPr>
          <a:lstStyle/>
          <a:p>
            <a:pPr algn="ctr" defTabSz="895494">
              <a:defRPr/>
            </a:pPr>
            <a:endParaRPr lang="en-US" sz="767"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76969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73045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45806" y="2156691"/>
            <a:ext cx="5162062" cy="1007860"/>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348429" y="1267873"/>
            <a:ext cx="5520539"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defRPr/>
            </a:pPr>
            <a:r>
              <a:rPr lang="en-US" sz="5293"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567899" y="1267873"/>
            <a:ext cx="5521178" cy="712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algn="ctr" defTabSz="895470" fontAlgn="base">
              <a:lnSpc>
                <a:spcPct val="90000"/>
              </a:lnSpc>
              <a:spcBef>
                <a:spcPct val="0"/>
              </a:spcBef>
              <a:spcAft>
                <a:spcPct val="0"/>
              </a:spcAft>
              <a:defRPr/>
            </a:pPr>
            <a:r>
              <a:rPr lang="en-US" sz="5293"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649224" y="2863046"/>
            <a:ext cx="5157546" cy="2708828"/>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89619" tIns="44810" rIns="89619" bIns="44810" numCol="1" anchor="t" anchorCtr="0" compatLnSpc="1">
              <a:prstTxWarp prst="textNoShape">
                <a:avLst/>
              </a:prstTxWarp>
            </a:bodyPr>
            <a:lstStyle/>
            <a:p>
              <a:pPr defTabSz="914180">
                <a:defRPr/>
              </a:pPr>
              <a:endParaRPr lang="en-US" sz="1799" kern="0">
                <a:solidFill>
                  <a:srgbClr val="505050"/>
                </a:solidFill>
                <a:latin typeface="Segoe UI"/>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defRPr/>
              </a:pPr>
              <a:endParaRPr lang="en-US" sz="1729">
                <a:solidFill>
                  <a:srgbClr val="FFFFFF"/>
                </a:solidFill>
                <a:latin typeface="Segoe UI"/>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7822" tIns="43911" rIns="87822" bIns="43911" numCol="1" anchor="t" anchorCtr="0" compatLnSpc="1">
              <a:prstTxWarp prst="textNoShape">
                <a:avLst/>
              </a:prstTxWarp>
            </a:bodyPr>
            <a:lstStyle/>
            <a:p>
              <a:pPr defTabSz="895730">
                <a:defRPr/>
              </a:pPr>
              <a:endParaRPr lang="en-US" sz="1729">
                <a:solidFill>
                  <a:srgbClr val="FFFFFF"/>
                </a:solidFill>
                <a:latin typeface="Segoe UI"/>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6" rIns="175643" bIns="140516" numCol="1" spcCol="0" rtlCol="0" fromWordArt="0" anchor="t" anchorCtr="0" forceAA="0" compatLnSpc="1">
                  <a:prstTxWarp prst="textNoShape">
                    <a:avLst/>
                  </a:prstTxWarp>
                  <a:noAutofit/>
                </a:bodyPr>
                <a:lstStyle/>
                <a:p>
                  <a:pPr algn="ctr" defTabSz="89547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9" tIns="140495" rIns="175619" bIns="140495" numCol="1" spcCol="0" rtlCol="0" fromWordArt="0" anchor="t" anchorCtr="0" forceAA="0" compatLnSpc="1">
              <a:prstTxWarp prst="textNoShape">
                <a:avLst/>
              </a:prstTxWarp>
              <a:noAutofit/>
            </a:bodyPr>
            <a:lstStyle/>
            <a:p>
              <a:pPr algn="ctr" defTabSz="895300" fontAlgn="base">
                <a:lnSpc>
                  <a:spcPct val="90000"/>
                </a:lnSpc>
                <a:spcBef>
                  <a:spcPct val="0"/>
                </a:spcBef>
                <a:spcAft>
                  <a:spcPct val="0"/>
                </a:spcAft>
                <a:defRPr/>
              </a:pPr>
              <a:endParaRPr lang="en-US" sz="230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26322" y="5032011"/>
            <a:ext cx="485920" cy="22631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574" name="Rectangle 573"/>
          <p:cNvSpPr/>
          <p:nvPr/>
        </p:nvSpPr>
        <p:spPr bwMode="auto">
          <a:xfrm>
            <a:off x="2847512" y="3525280"/>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5" name="Rectangle 574"/>
          <p:cNvSpPr/>
          <p:nvPr/>
        </p:nvSpPr>
        <p:spPr bwMode="auto">
          <a:xfrm>
            <a:off x="3325409" y="3790513"/>
            <a:ext cx="418525" cy="23586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p:cNvSpPr/>
          <p:nvPr/>
        </p:nvSpPr>
        <p:spPr>
          <a:xfrm>
            <a:off x="3983404" y="4330577"/>
            <a:ext cx="835443" cy="20275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537" name="Rectangle 536"/>
          <p:cNvSpPr/>
          <p:nvPr/>
        </p:nvSpPr>
        <p:spPr bwMode="auto">
          <a:xfrm flipH="1">
            <a:off x="1758417" y="4602946"/>
            <a:ext cx="207970" cy="26826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5" name="Rectangle 514"/>
          <p:cNvSpPr/>
          <p:nvPr/>
        </p:nvSpPr>
        <p:spPr bwMode="auto">
          <a:xfrm>
            <a:off x="1028773" y="4877910"/>
            <a:ext cx="90492" cy="47665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Rectangle 496"/>
          <p:cNvSpPr/>
          <p:nvPr/>
        </p:nvSpPr>
        <p:spPr bwMode="auto">
          <a:xfrm>
            <a:off x="1252942" y="4971155"/>
            <a:ext cx="211207" cy="15486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p:cNvSpPr/>
          <p:nvPr/>
        </p:nvSpPr>
        <p:spPr bwMode="auto">
          <a:xfrm>
            <a:off x="6890629"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035406" y="2453068"/>
            <a:ext cx="546607" cy="40351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defTabSz="895119">
              <a:lnSpc>
                <a:spcPct val="90000"/>
              </a:lnSpc>
              <a:spcAft>
                <a:spcPts val="576"/>
              </a:spcAft>
              <a:defRPr/>
            </a:pPr>
            <a:endParaRPr lang="en-US" sz="1342" b="1" dirty="0">
              <a:gradFill>
                <a:gsLst>
                  <a:gs pos="50427">
                    <a:srgbClr val="FFFFFF"/>
                  </a:gs>
                  <a:gs pos="30000">
                    <a:srgbClr val="FFFFFF"/>
                  </a:gs>
                </a:gsLst>
                <a:lin ang="5400000" scaled="0"/>
              </a:gradFill>
              <a:latin typeface="Segoe UI"/>
            </a:endParaRPr>
          </a:p>
        </p:txBody>
      </p:sp>
      <p:sp>
        <p:nvSpPr>
          <p:cNvPr id="333" name="Oval 332"/>
          <p:cNvSpPr/>
          <p:nvPr/>
        </p:nvSpPr>
        <p:spPr bwMode="auto">
          <a:xfrm>
            <a:off x="8093680"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Freeform 17"/>
          <p:cNvSpPr>
            <a:spLocks noEditPoints="1"/>
          </p:cNvSpPr>
          <p:nvPr/>
        </p:nvSpPr>
        <p:spPr bwMode="auto">
          <a:xfrm>
            <a:off x="8281458" y="2362151"/>
            <a:ext cx="460602" cy="585348"/>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337" name="Oval 336"/>
          <p:cNvSpPr/>
          <p:nvPr/>
        </p:nvSpPr>
        <p:spPr bwMode="auto">
          <a:xfrm>
            <a:off x="9296732"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Freeform 337"/>
          <p:cNvSpPr>
            <a:spLocks noEditPoints="1"/>
          </p:cNvSpPr>
          <p:nvPr/>
        </p:nvSpPr>
        <p:spPr bwMode="auto">
          <a:xfrm>
            <a:off x="9425667" y="2406876"/>
            <a:ext cx="578291" cy="495893"/>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340" name="Oval 339"/>
          <p:cNvSpPr/>
          <p:nvPr/>
        </p:nvSpPr>
        <p:spPr bwMode="auto">
          <a:xfrm>
            <a:off x="10499783" y="2236744"/>
            <a:ext cx="836157" cy="83615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0645472" y="2417361"/>
            <a:ext cx="544782" cy="474928"/>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grpSp>
        <p:nvGrpSpPr>
          <p:cNvPr id="679" name="Group 678"/>
          <p:cNvGrpSpPr/>
          <p:nvPr/>
        </p:nvGrpSpPr>
        <p:grpSpPr>
          <a:xfrm>
            <a:off x="10199756" y="4530966"/>
            <a:ext cx="1317611" cy="1040907"/>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1363" tIns="45682" rIns="91363" bIns="45682" rtlCol="0" anchor="ctr"/>
              <a:lstStyle/>
              <a:p>
                <a:pPr algn="ctr" defTabSz="913912">
                  <a:defRPr/>
                </a:pPr>
                <a:endParaRPr lang="en-US" sz="1798">
                  <a:solidFill>
                    <a:srgbClr val="000000"/>
                  </a:solidFill>
                  <a:latin typeface="Segoe UI"/>
                </a:endParaRPr>
              </a:p>
            </p:txBody>
          </p:sp>
        </p:grpSp>
        <p:sp>
          <p:nvSpPr>
            <p:cNvPr id="673" name="TextBox 672"/>
            <p:cNvSpPr txBox="1"/>
            <p:nvPr/>
          </p:nvSpPr>
          <p:spPr>
            <a:xfrm>
              <a:off x="9972097" y="4577624"/>
              <a:ext cx="1344382" cy="859622"/>
            </a:xfrm>
            <a:prstGeom prst="rect">
              <a:avLst/>
            </a:prstGeom>
            <a:noFill/>
          </p:spPr>
          <p:txBody>
            <a:bodyPr wrap="square" lIns="179238" tIns="143391" rIns="179238" bIns="143391" rtlCol="0" anchor="ctr" anchorCtr="0">
              <a:noAutofit/>
            </a:bodyPr>
            <a:lstStyle/>
            <a:p>
              <a:pPr algn="ctr" defTabSz="914128">
                <a:lnSpc>
                  <a:spcPct val="90000"/>
                </a:lnSpc>
                <a:spcAft>
                  <a:spcPts val="588"/>
                </a:spcAft>
                <a:defRPr/>
              </a:pPr>
              <a:r>
                <a:rPr lang="en-US" sz="2940"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36952" y="4284025"/>
            <a:ext cx="881657" cy="1287848"/>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386237" y="3082039"/>
            <a:ext cx="1036221" cy="80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nvGrpSpPr>
          <p:cNvPr id="668" name="Group 667"/>
          <p:cNvGrpSpPr/>
          <p:nvPr/>
        </p:nvGrpSpPr>
        <p:grpSpPr>
          <a:xfrm>
            <a:off x="8387290" y="3126432"/>
            <a:ext cx="857796" cy="69495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grpSp>
        <p:nvGrpSpPr>
          <p:cNvPr id="669" name="Group 668"/>
          <p:cNvGrpSpPr/>
          <p:nvPr/>
        </p:nvGrpSpPr>
        <p:grpSpPr>
          <a:xfrm>
            <a:off x="9245082" y="3126432"/>
            <a:ext cx="594199" cy="701685"/>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grpSp>
        <p:nvGrpSpPr>
          <p:cNvPr id="680" name="Group 679"/>
          <p:cNvGrpSpPr/>
          <p:nvPr/>
        </p:nvGrpSpPr>
        <p:grpSpPr>
          <a:xfrm>
            <a:off x="8251820" y="3756911"/>
            <a:ext cx="1304935" cy="1814962"/>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695370" y="3126432"/>
            <a:ext cx="444984" cy="1415835"/>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grpSp>
        <p:nvGrpSpPr>
          <p:cNvPr id="671" name="Group 670"/>
          <p:cNvGrpSpPr/>
          <p:nvPr/>
        </p:nvGrpSpPr>
        <p:grpSpPr>
          <a:xfrm>
            <a:off x="7121298" y="3126432"/>
            <a:ext cx="374969" cy="1777550"/>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89619" tIns="44810" rIns="89619" bIns="44810" numCol="1" anchor="t" anchorCtr="0" compatLnSpc="1">
              <a:prstTxWarp prst="textNoShape">
                <a:avLst/>
              </a:prstTxWarp>
            </a:bodyPr>
            <a:lstStyle/>
            <a:p>
              <a:pPr defTabSz="914128">
                <a:defRPr/>
              </a:pPr>
              <a:endParaRPr lang="en-US" sz="1799">
                <a:solidFill>
                  <a:srgbClr val="404040"/>
                </a:solidFill>
                <a:latin typeface="Segoe UI"/>
              </a:endParaRPr>
            </a:p>
          </p:txBody>
        </p:sp>
      </p:grpSp>
    </p:spTree>
    <p:extLst>
      <p:ext uri="{BB962C8B-B14F-4D97-AF65-F5344CB8AC3E}">
        <p14:creationId xmlns:p14="http://schemas.microsoft.com/office/powerpoint/2010/main" val="3892315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Universal Windows Platform</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7438975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flipV="1">
            <a:off x="2602707" y="3501351"/>
            <a:ext cx="4631096" cy="0"/>
          </a:xfrm>
          <a:prstGeom prst="line">
            <a:avLst/>
          </a:prstGeom>
          <a:ln w="2032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36766" y="3501351"/>
            <a:ext cx="2559290" cy="0"/>
          </a:xfrm>
          <a:prstGeom prst="line">
            <a:avLst/>
          </a:prstGeom>
          <a:ln w="2032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3182" y="5409631"/>
            <a:ext cx="1218710" cy="0"/>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36766" y="1701135"/>
            <a:ext cx="1218710" cy="0"/>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Line Callout 1 (Accent Bar) 48"/>
          <p:cNvSpPr/>
          <p:nvPr/>
        </p:nvSpPr>
        <p:spPr bwMode="auto">
          <a:xfrm>
            <a:off x="10153569" y="4585359"/>
            <a:ext cx="1592899" cy="429063"/>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7566" fontAlgn="base">
              <a:lnSpc>
                <a:spcPct val="90000"/>
              </a:lnSpc>
              <a:spcBef>
                <a:spcPct val="0"/>
              </a:spcBef>
              <a:spcAft>
                <a:spcPct val="0"/>
              </a:spcAft>
            </a:pPr>
            <a:r>
              <a:rPr lang="en-US" sz="1466" dirty="0">
                <a:gradFill>
                  <a:gsLst>
                    <a:gs pos="2917">
                      <a:srgbClr val="737373"/>
                    </a:gs>
                    <a:gs pos="81000">
                      <a:srgbClr val="737373"/>
                    </a:gs>
                  </a:gsLst>
                  <a:lin ang="5400000" scaled="0"/>
                </a:gradFill>
                <a:ea typeface="Segoe UI" pitchFamily="34" charset="0"/>
                <a:cs typeface="Segoe UI" pitchFamily="34" charset="0"/>
              </a:rPr>
              <a:t>Easy for users to get &amp; stay current</a:t>
            </a:r>
          </a:p>
        </p:txBody>
      </p:sp>
      <p:sp>
        <p:nvSpPr>
          <p:cNvPr id="47" name="Line Callout 1 (Accent Bar) 46"/>
          <p:cNvSpPr/>
          <p:nvPr/>
        </p:nvSpPr>
        <p:spPr bwMode="auto">
          <a:xfrm>
            <a:off x="10329411" y="1731678"/>
            <a:ext cx="1858549" cy="609441"/>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7566" fontAlgn="base">
              <a:lnSpc>
                <a:spcPct val="90000"/>
              </a:lnSpc>
              <a:spcBef>
                <a:spcPct val="0"/>
              </a:spcBef>
              <a:spcAft>
                <a:spcPts val="400"/>
              </a:spcAft>
            </a:pPr>
            <a:r>
              <a:rPr lang="en-US" sz="1466" dirty="0">
                <a:gradFill>
                  <a:gsLst>
                    <a:gs pos="2917">
                      <a:srgbClr val="737373"/>
                    </a:gs>
                    <a:gs pos="81000">
                      <a:srgbClr val="737373"/>
                    </a:gs>
                  </a:gsLst>
                  <a:lin ang="5400000" scaled="0"/>
                </a:gradFill>
                <a:ea typeface="Segoe UI" pitchFamily="34" charset="0"/>
                <a:cs typeface="Segoe UI" pitchFamily="34" charset="0"/>
              </a:rPr>
              <a:t>Unified core </a:t>
            </a:r>
          </a:p>
          <a:p>
            <a:pPr defTabSz="1267566" fontAlgn="base">
              <a:lnSpc>
                <a:spcPct val="90000"/>
              </a:lnSpc>
              <a:spcBef>
                <a:spcPct val="0"/>
              </a:spcBef>
              <a:spcAft>
                <a:spcPts val="400"/>
              </a:spcAft>
            </a:pPr>
            <a:r>
              <a:rPr lang="en-US" sz="1466" dirty="0">
                <a:gradFill>
                  <a:gsLst>
                    <a:gs pos="2917">
                      <a:srgbClr val="737373"/>
                    </a:gs>
                    <a:gs pos="81000">
                      <a:srgbClr val="737373"/>
                    </a:gs>
                  </a:gsLst>
                  <a:lin ang="5400000" scaled="0"/>
                </a:gradFill>
                <a:ea typeface="Segoe UI" pitchFamily="34" charset="0"/>
                <a:cs typeface="Segoe UI" pitchFamily="34" charset="0"/>
              </a:rPr>
              <a:t>Unified app platform</a:t>
            </a:r>
          </a:p>
          <a:p>
            <a:pPr defTabSz="1267566" fontAlgn="base">
              <a:lnSpc>
                <a:spcPct val="90000"/>
              </a:lnSpc>
              <a:spcBef>
                <a:spcPct val="0"/>
              </a:spcBef>
              <a:spcAft>
                <a:spcPts val="400"/>
              </a:spcAft>
            </a:pPr>
            <a:r>
              <a:rPr lang="en-US" sz="1466" dirty="0">
                <a:gradFill>
                  <a:gsLst>
                    <a:gs pos="2917">
                      <a:srgbClr val="737373"/>
                    </a:gs>
                    <a:gs pos="81000">
                      <a:srgbClr val="737373"/>
                    </a:gs>
                  </a:gsLst>
                  <a:lin ang="5400000" scaled="0"/>
                </a:gradFill>
                <a:ea typeface="Segoe UI" pitchFamily="34" charset="0"/>
                <a:cs typeface="Segoe UI" pitchFamily="34" charset="0"/>
              </a:rPr>
              <a:t>One Store</a:t>
            </a:r>
          </a:p>
        </p:txBody>
      </p:sp>
      <p:sp>
        <p:nvSpPr>
          <p:cNvPr id="2" name="Title 1"/>
          <p:cNvSpPr>
            <a:spLocks noGrp="1"/>
          </p:cNvSpPr>
          <p:nvPr>
            <p:ph type="title"/>
          </p:nvPr>
        </p:nvSpPr>
        <p:spPr/>
        <p:txBody>
          <a:bodyPr/>
          <a:lstStyle/>
          <a:p>
            <a:r>
              <a:rPr lang="en-US" dirty="0" smtClean="0"/>
              <a:t>A bigger opportunity with one Windows </a:t>
            </a:r>
            <a:endParaRPr lang="en-US" dirty="0"/>
          </a:p>
        </p:txBody>
      </p:sp>
      <p:sp>
        <p:nvSpPr>
          <p:cNvPr id="3" name="Rectangle 2"/>
          <p:cNvSpPr/>
          <p:nvPr/>
        </p:nvSpPr>
        <p:spPr bwMode="auto">
          <a:xfrm>
            <a:off x="9344501" y="3415587"/>
            <a:ext cx="2843460" cy="182700"/>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95" tIns="198876" rIns="248595" bIns="198876" numCol="1" spcCol="0" rtlCol="0" fromWordArt="0" anchor="t" anchorCtr="0" forceAA="0" compatLnSpc="1">
            <a:prstTxWarp prst="textNoShape">
              <a:avLst/>
            </a:prstTxWarp>
            <a:noAutofit/>
          </a:bodyPr>
          <a:lstStyle/>
          <a:p>
            <a:pPr algn="ctr" defTabSz="1267566" fontAlgn="base">
              <a:lnSpc>
                <a:spcPct val="90000"/>
              </a:lnSpc>
              <a:spcBef>
                <a:spcPct val="0"/>
              </a:spcBef>
              <a:spcAft>
                <a:spcPct val="0"/>
              </a:spcAft>
            </a:pPr>
            <a:endParaRPr lang="en-US" sz="2399" dirty="0">
              <a:gradFill>
                <a:gsLst>
                  <a:gs pos="2917">
                    <a:srgbClr val="737373"/>
                  </a:gs>
                  <a:gs pos="81000">
                    <a:srgbClr val="737373"/>
                  </a:gs>
                </a:gsLst>
                <a:lin ang="5400000" scaled="0"/>
              </a:gradFill>
              <a:ea typeface="Segoe UI" pitchFamily="34" charset="0"/>
              <a:cs typeface="Segoe UI" pitchFamily="34" charset="0"/>
            </a:endParaRPr>
          </a:p>
        </p:txBody>
      </p:sp>
      <p:cxnSp>
        <p:nvCxnSpPr>
          <p:cNvPr id="9" name="Straight Connector 8"/>
          <p:cNvCxnSpPr/>
          <p:nvPr/>
        </p:nvCxnSpPr>
        <p:spPr>
          <a:xfrm>
            <a:off x="1232270" y="1684692"/>
            <a:ext cx="1227341" cy="739730"/>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2437189" y="4100067"/>
            <a:ext cx="4792535" cy="430357"/>
            <a:chOff x="1827979" y="3075252"/>
            <a:chExt cx="3595848" cy="322898"/>
          </a:xfrm>
        </p:grpSpPr>
        <p:cxnSp>
          <p:nvCxnSpPr>
            <p:cNvPr id="10" name="Straight Connector 9"/>
            <p:cNvCxnSpPr/>
            <p:nvPr/>
          </p:nvCxnSpPr>
          <p:spPr>
            <a:xfrm flipV="1">
              <a:off x="5004522" y="3075252"/>
              <a:ext cx="419305" cy="31064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827979" y="3389642"/>
              <a:ext cx="3157298" cy="850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882506" y="5445141"/>
            <a:ext cx="3333610" cy="697000"/>
          </a:xfrm>
          <a:prstGeom prst="rect">
            <a:avLst/>
          </a:prstGeom>
          <a:noFill/>
        </p:spPr>
        <p:txBody>
          <a:bodyPr wrap="square" lIns="248595" tIns="198876" rIns="248595" bIns="198876" rtlCol="0">
            <a:spAutoFit/>
          </a:bodyPr>
          <a:lstStyle/>
          <a:p>
            <a:pPr defTabSz="914060">
              <a:lnSpc>
                <a:spcPct val="90000"/>
              </a:lnSpc>
              <a:spcBef>
                <a:spcPts val="815"/>
              </a:spcBef>
            </a:pPr>
            <a:r>
              <a:rPr lang="en-US" sz="2133" dirty="0">
                <a:gradFill>
                  <a:gsLst>
                    <a:gs pos="2917">
                      <a:srgbClr val="737373"/>
                    </a:gs>
                    <a:gs pos="81000">
                      <a:srgbClr val="737373"/>
                    </a:gs>
                  </a:gsLst>
                  <a:lin ang="5400000" scaled="0"/>
                </a:gradFill>
              </a:rPr>
              <a:t>Windows Phone 7.5</a:t>
            </a:r>
            <a:endParaRPr lang="en-US" sz="2399" dirty="0">
              <a:gradFill>
                <a:gsLst>
                  <a:gs pos="2917">
                    <a:srgbClr val="737373"/>
                  </a:gs>
                  <a:gs pos="81000">
                    <a:srgbClr val="737373"/>
                  </a:gs>
                </a:gsLst>
                <a:lin ang="5400000" scaled="0"/>
              </a:gradFill>
            </a:endParaRPr>
          </a:p>
        </p:txBody>
      </p:sp>
      <p:sp>
        <p:nvSpPr>
          <p:cNvPr id="14" name="TextBox 13"/>
          <p:cNvSpPr txBox="1"/>
          <p:nvPr/>
        </p:nvSpPr>
        <p:spPr>
          <a:xfrm>
            <a:off x="2234527" y="4614288"/>
            <a:ext cx="3360912" cy="697000"/>
          </a:xfrm>
          <a:prstGeom prst="rect">
            <a:avLst/>
          </a:prstGeom>
          <a:noFill/>
        </p:spPr>
        <p:txBody>
          <a:bodyPr wrap="square" lIns="248595" tIns="198876" rIns="248595" bIns="198876" rtlCol="0">
            <a:spAutoFit/>
          </a:bodyPr>
          <a:lstStyle/>
          <a:p>
            <a:pPr defTabSz="914060">
              <a:lnSpc>
                <a:spcPct val="90000"/>
              </a:lnSpc>
              <a:spcBef>
                <a:spcPts val="815"/>
              </a:spcBef>
            </a:pPr>
            <a:r>
              <a:rPr lang="en-US" sz="2133" dirty="0">
                <a:gradFill>
                  <a:gsLst>
                    <a:gs pos="2917">
                      <a:srgbClr val="737373"/>
                    </a:gs>
                    <a:gs pos="81000">
                      <a:srgbClr val="737373"/>
                    </a:gs>
                  </a:gsLst>
                  <a:lin ang="5400000" scaled="0"/>
                </a:gradFill>
              </a:rPr>
              <a:t>Windows Phone 8</a:t>
            </a:r>
            <a:endParaRPr lang="en-US" sz="2399" dirty="0">
              <a:gradFill>
                <a:gsLst>
                  <a:gs pos="2917">
                    <a:srgbClr val="737373"/>
                  </a:gs>
                  <a:gs pos="81000">
                    <a:srgbClr val="737373"/>
                  </a:gs>
                </a:gsLst>
                <a:lin ang="5400000" scaled="0"/>
              </a:gradFill>
            </a:endParaRPr>
          </a:p>
        </p:txBody>
      </p:sp>
      <p:sp>
        <p:nvSpPr>
          <p:cNvPr id="15" name="TextBox 14"/>
          <p:cNvSpPr txBox="1"/>
          <p:nvPr/>
        </p:nvSpPr>
        <p:spPr>
          <a:xfrm>
            <a:off x="7018279" y="4180741"/>
            <a:ext cx="1755281" cy="992363"/>
          </a:xfrm>
          <a:prstGeom prst="rect">
            <a:avLst/>
          </a:prstGeom>
          <a:noFill/>
        </p:spPr>
        <p:txBody>
          <a:bodyPr wrap="square" lIns="248595" tIns="198876" rIns="248595" bIns="198876" rtlCol="0">
            <a:spAutoFit/>
          </a:bodyPr>
          <a:lstStyle/>
          <a:p>
            <a:pPr defTabSz="914060">
              <a:lnSpc>
                <a:spcPct val="90000"/>
              </a:lnSpc>
              <a:spcBef>
                <a:spcPts val="815"/>
              </a:spcBef>
            </a:pPr>
            <a:r>
              <a:rPr lang="en-US" sz="2133" dirty="0">
                <a:gradFill>
                  <a:gsLst>
                    <a:gs pos="2917">
                      <a:srgbClr val="737373"/>
                    </a:gs>
                    <a:gs pos="81000">
                      <a:srgbClr val="737373"/>
                    </a:gs>
                  </a:gsLst>
                  <a:lin ang="5400000" scaled="0"/>
                </a:gradFill>
              </a:rPr>
              <a:t>Windows Phone 8.1</a:t>
            </a:r>
            <a:endParaRPr lang="en-US" sz="2399" dirty="0">
              <a:gradFill>
                <a:gsLst>
                  <a:gs pos="2917">
                    <a:srgbClr val="737373"/>
                  </a:gs>
                  <a:gs pos="81000">
                    <a:srgbClr val="737373"/>
                  </a:gs>
                </a:gsLst>
                <a:lin ang="5400000" scaled="0"/>
              </a:gradFill>
            </a:endParaRPr>
          </a:p>
        </p:txBody>
      </p:sp>
      <p:sp>
        <p:nvSpPr>
          <p:cNvPr id="16" name="TextBox 15"/>
          <p:cNvSpPr txBox="1"/>
          <p:nvPr/>
        </p:nvSpPr>
        <p:spPr>
          <a:xfrm>
            <a:off x="2555913" y="2869170"/>
            <a:ext cx="1899641" cy="697000"/>
          </a:xfrm>
          <a:prstGeom prst="rect">
            <a:avLst/>
          </a:prstGeom>
          <a:noFill/>
        </p:spPr>
        <p:txBody>
          <a:bodyPr wrap="square" lIns="248595" tIns="198876" rIns="248595" bIns="198876" rtlCol="0">
            <a:spAutoFit/>
          </a:bodyPr>
          <a:lstStyle/>
          <a:p>
            <a:pPr defTabSz="914060">
              <a:lnSpc>
                <a:spcPct val="90000"/>
              </a:lnSpc>
              <a:spcBef>
                <a:spcPts val="815"/>
              </a:spcBef>
            </a:pPr>
            <a:r>
              <a:rPr lang="en-US" sz="2133" dirty="0">
                <a:gradFill>
                  <a:gsLst>
                    <a:gs pos="2917">
                      <a:srgbClr val="737373"/>
                    </a:gs>
                    <a:gs pos="81000">
                      <a:srgbClr val="737373"/>
                    </a:gs>
                  </a:gsLst>
                  <a:lin ang="5400000" scaled="0"/>
                </a:gradFill>
              </a:rPr>
              <a:t>Windows 8</a:t>
            </a:r>
            <a:endParaRPr lang="en-US" sz="2399" dirty="0">
              <a:gradFill>
                <a:gsLst>
                  <a:gs pos="2917">
                    <a:srgbClr val="737373"/>
                  </a:gs>
                  <a:gs pos="81000">
                    <a:srgbClr val="737373"/>
                  </a:gs>
                </a:gsLst>
                <a:lin ang="5400000" scaled="0"/>
              </a:gradFill>
            </a:endParaRPr>
          </a:p>
        </p:txBody>
      </p:sp>
      <p:sp>
        <p:nvSpPr>
          <p:cNvPr id="17" name="TextBox 16"/>
          <p:cNvSpPr txBox="1"/>
          <p:nvPr/>
        </p:nvSpPr>
        <p:spPr>
          <a:xfrm>
            <a:off x="2234527" y="1731679"/>
            <a:ext cx="1755281" cy="697000"/>
          </a:xfrm>
          <a:prstGeom prst="rect">
            <a:avLst/>
          </a:prstGeom>
          <a:noFill/>
        </p:spPr>
        <p:txBody>
          <a:bodyPr wrap="square" lIns="248595" tIns="198876" rIns="248595" bIns="198876" rtlCol="0">
            <a:spAutoFit/>
          </a:bodyPr>
          <a:lstStyle/>
          <a:p>
            <a:pPr defTabSz="914060">
              <a:lnSpc>
                <a:spcPct val="90000"/>
              </a:lnSpc>
              <a:spcBef>
                <a:spcPts val="815"/>
              </a:spcBef>
            </a:pPr>
            <a:r>
              <a:rPr lang="en-US" sz="2133" dirty="0">
                <a:gradFill>
                  <a:gsLst>
                    <a:gs pos="2917">
                      <a:srgbClr val="737373"/>
                    </a:gs>
                    <a:gs pos="81000">
                      <a:srgbClr val="737373"/>
                    </a:gs>
                  </a:gsLst>
                  <a:lin ang="5400000" scaled="0"/>
                </a:gradFill>
              </a:rPr>
              <a:t>Xbox One</a:t>
            </a:r>
            <a:endParaRPr lang="en-US" sz="2399" dirty="0">
              <a:gradFill>
                <a:gsLst>
                  <a:gs pos="2917">
                    <a:srgbClr val="737373"/>
                  </a:gs>
                  <a:gs pos="81000">
                    <a:srgbClr val="737373"/>
                  </a:gs>
                </a:gsLst>
                <a:lin ang="5400000" scaled="0"/>
              </a:gradFill>
            </a:endParaRPr>
          </a:p>
        </p:txBody>
      </p:sp>
      <p:sp>
        <p:nvSpPr>
          <p:cNvPr id="18" name="TextBox 17"/>
          <p:cNvSpPr txBox="1"/>
          <p:nvPr/>
        </p:nvSpPr>
        <p:spPr>
          <a:xfrm>
            <a:off x="7785416" y="5457550"/>
            <a:ext cx="3371198" cy="697000"/>
          </a:xfrm>
          <a:prstGeom prst="rect">
            <a:avLst/>
          </a:prstGeom>
          <a:noFill/>
        </p:spPr>
        <p:txBody>
          <a:bodyPr wrap="square" lIns="248595" tIns="198876" rIns="248595" bIns="198876" rtlCol="0">
            <a:spAutoFit/>
          </a:bodyPr>
          <a:lstStyle/>
          <a:p>
            <a:pPr defTabSz="914060">
              <a:lnSpc>
                <a:spcPct val="90000"/>
              </a:lnSpc>
              <a:spcBef>
                <a:spcPts val="815"/>
              </a:spcBef>
            </a:pPr>
            <a:r>
              <a:rPr lang="en-US" sz="2133" dirty="0">
                <a:gradFill>
                  <a:gsLst>
                    <a:gs pos="2917">
                      <a:srgbClr val="737373"/>
                    </a:gs>
                    <a:gs pos="81000">
                      <a:srgbClr val="737373"/>
                    </a:gs>
                  </a:gsLst>
                  <a:lin ang="5400000" scaled="0"/>
                </a:gradFill>
              </a:rPr>
              <a:t>Windows on Devices</a:t>
            </a:r>
            <a:endParaRPr lang="en-US" sz="2399" dirty="0">
              <a:gradFill>
                <a:gsLst>
                  <a:gs pos="2917">
                    <a:srgbClr val="737373"/>
                  </a:gs>
                  <a:gs pos="81000">
                    <a:srgbClr val="737373"/>
                  </a:gs>
                </a:gsLst>
                <a:lin ang="5400000" scaled="0"/>
              </a:gradFill>
            </a:endParaRPr>
          </a:p>
        </p:txBody>
      </p:sp>
      <p:sp>
        <p:nvSpPr>
          <p:cNvPr id="19" name="TextBox 18"/>
          <p:cNvSpPr txBox="1"/>
          <p:nvPr/>
        </p:nvSpPr>
        <p:spPr>
          <a:xfrm>
            <a:off x="1089949" y="1092508"/>
            <a:ext cx="1755281" cy="697000"/>
          </a:xfrm>
          <a:prstGeom prst="rect">
            <a:avLst/>
          </a:prstGeom>
          <a:noFill/>
        </p:spPr>
        <p:txBody>
          <a:bodyPr wrap="square" lIns="248595" tIns="198876" rIns="248595" bIns="198876" rtlCol="0">
            <a:spAutoFit/>
          </a:bodyPr>
          <a:lstStyle/>
          <a:p>
            <a:pPr defTabSz="914060">
              <a:lnSpc>
                <a:spcPct val="90000"/>
              </a:lnSpc>
              <a:spcBef>
                <a:spcPts val="815"/>
              </a:spcBef>
            </a:pPr>
            <a:r>
              <a:rPr lang="en-US" sz="2133" dirty="0">
                <a:gradFill>
                  <a:gsLst>
                    <a:gs pos="2917">
                      <a:srgbClr val="737373"/>
                    </a:gs>
                    <a:gs pos="81000">
                      <a:srgbClr val="737373"/>
                    </a:gs>
                  </a:gsLst>
                  <a:lin ang="5400000" scaled="0"/>
                </a:gradFill>
              </a:rPr>
              <a:t>Xbox 360</a:t>
            </a:r>
            <a:endParaRPr lang="en-US" sz="2399" dirty="0">
              <a:gradFill>
                <a:gsLst>
                  <a:gs pos="2917">
                    <a:srgbClr val="737373"/>
                  </a:gs>
                  <a:gs pos="81000">
                    <a:srgbClr val="737373"/>
                  </a:gs>
                </a:gsLst>
                <a:lin ang="5400000" scaled="0"/>
              </a:gradFill>
            </a:endParaRPr>
          </a:p>
        </p:txBody>
      </p:sp>
      <p:sp>
        <p:nvSpPr>
          <p:cNvPr id="20" name="Oval 19"/>
          <p:cNvSpPr/>
          <p:nvPr/>
        </p:nvSpPr>
        <p:spPr>
          <a:xfrm>
            <a:off x="1089950" y="1548773"/>
            <a:ext cx="304727" cy="30472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22" name="Rectangle 21"/>
          <p:cNvSpPr/>
          <p:nvPr/>
        </p:nvSpPr>
        <p:spPr bwMode="auto">
          <a:xfrm>
            <a:off x="9344501" y="3219886"/>
            <a:ext cx="2843460" cy="189848"/>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95" tIns="198876" rIns="248595" bIns="198876" numCol="1" spcCol="0" rtlCol="0" fromWordArt="0" anchor="t" anchorCtr="0" forceAA="0" compatLnSpc="1">
            <a:prstTxWarp prst="textNoShape">
              <a:avLst/>
            </a:prstTxWarp>
            <a:noAutofit/>
          </a:bodyPr>
          <a:lstStyle/>
          <a:p>
            <a:pPr algn="ctr" defTabSz="1267566" fontAlgn="base">
              <a:lnSpc>
                <a:spcPct val="90000"/>
              </a:lnSpc>
              <a:spcBef>
                <a:spcPct val="0"/>
              </a:spcBef>
              <a:spcAft>
                <a:spcPct val="0"/>
              </a:spcAft>
            </a:pPr>
            <a:endParaRPr lang="en-US" sz="2399" dirty="0">
              <a:gradFill>
                <a:gsLst>
                  <a:gs pos="2917">
                    <a:srgbClr val="737373"/>
                  </a:gs>
                  <a:gs pos="81000">
                    <a:srgbClr val="737373"/>
                  </a:gs>
                </a:gsLst>
                <a:lin ang="5400000" scaled="0"/>
              </a:gradFill>
              <a:ea typeface="Segoe UI" pitchFamily="34" charset="0"/>
              <a:cs typeface="Segoe UI" pitchFamily="34" charset="0"/>
            </a:endParaRPr>
          </a:p>
        </p:txBody>
      </p:sp>
      <p:sp>
        <p:nvSpPr>
          <p:cNvPr id="23" name="Rectangle 22"/>
          <p:cNvSpPr/>
          <p:nvPr/>
        </p:nvSpPr>
        <p:spPr bwMode="auto">
          <a:xfrm>
            <a:off x="9344499" y="3604141"/>
            <a:ext cx="2843461" cy="19193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95" tIns="198876" rIns="248595" bIns="198876" numCol="1" spcCol="0" rtlCol="0" fromWordArt="0" anchor="t" anchorCtr="0" forceAA="0" compatLnSpc="1">
            <a:prstTxWarp prst="textNoShape">
              <a:avLst/>
            </a:prstTxWarp>
            <a:noAutofit/>
          </a:bodyPr>
          <a:lstStyle/>
          <a:p>
            <a:pPr algn="ctr" defTabSz="1267566" fontAlgn="base">
              <a:lnSpc>
                <a:spcPct val="90000"/>
              </a:lnSpc>
              <a:spcBef>
                <a:spcPct val="0"/>
              </a:spcBef>
              <a:spcAft>
                <a:spcPct val="0"/>
              </a:spcAft>
            </a:pPr>
            <a:endParaRPr lang="en-US" sz="2399" dirty="0">
              <a:gradFill>
                <a:gsLst>
                  <a:gs pos="2917">
                    <a:srgbClr val="737373"/>
                  </a:gs>
                  <a:gs pos="81000">
                    <a:srgbClr val="737373"/>
                  </a:gs>
                </a:gsLst>
                <a:lin ang="5400000" scaled="0"/>
              </a:gradFill>
              <a:ea typeface="Segoe UI" pitchFamily="34" charset="0"/>
              <a:cs typeface="Segoe UI" pitchFamily="34" charset="0"/>
            </a:endParaRPr>
          </a:p>
        </p:txBody>
      </p:sp>
      <p:sp>
        <p:nvSpPr>
          <p:cNvPr id="24" name="Rectangle 23"/>
          <p:cNvSpPr/>
          <p:nvPr/>
        </p:nvSpPr>
        <p:spPr bwMode="auto">
          <a:xfrm>
            <a:off x="9605308" y="3797258"/>
            <a:ext cx="2582653" cy="19193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95" tIns="198876" rIns="248595" bIns="198876" numCol="1" spcCol="0" rtlCol="0" fromWordArt="0" anchor="t" anchorCtr="0" forceAA="0" compatLnSpc="1">
            <a:prstTxWarp prst="textNoShape">
              <a:avLst/>
            </a:prstTxWarp>
            <a:noAutofit/>
          </a:bodyPr>
          <a:lstStyle/>
          <a:p>
            <a:pPr algn="ctr" defTabSz="1267566" fontAlgn="base">
              <a:lnSpc>
                <a:spcPct val="90000"/>
              </a:lnSpc>
              <a:spcBef>
                <a:spcPct val="0"/>
              </a:spcBef>
              <a:spcAft>
                <a:spcPct val="0"/>
              </a:spcAft>
            </a:pPr>
            <a:endParaRPr lang="en-US" sz="2399" dirty="0">
              <a:gradFill>
                <a:gsLst>
                  <a:gs pos="2917">
                    <a:srgbClr val="737373"/>
                  </a:gs>
                  <a:gs pos="81000">
                    <a:srgbClr val="737373"/>
                  </a:gs>
                </a:gsLst>
                <a:lin ang="5400000" scaled="0"/>
              </a:gradFill>
              <a:ea typeface="Segoe UI" pitchFamily="34" charset="0"/>
              <a:cs typeface="Segoe UI" pitchFamily="34" charset="0"/>
            </a:endParaRPr>
          </a:p>
        </p:txBody>
      </p:sp>
      <p:grpSp>
        <p:nvGrpSpPr>
          <p:cNvPr id="61" name="Group 60"/>
          <p:cNvGrpSpPr/>
          <p:nvPr/>
        </p:nvGrpSpPr>
        <p:grpSpPr>
          <a:xfrm>
            <a:off x="2475220" y="2427910"/>
            <a:ext cx="6880573" cy="1671472"/>
            <a:chOff x="1856514" y="1820629"/>
            <a:chExt cx="5162506" cy="1254109"/>
          </a:xfrm>
        </p:grpSpPr>
        <p:cxnSp>
          <p:nvCxnSpPr>
            <p:cNvPr id="60" name="Straight Connector 59"/>
            <p:cNvCxnSpPr/>
            <p:nvPr/>
          </p:nvCxnSpPr>
          <p:spPr>
            <a:xfrm flipV="1">
              <a:off x="5464540" y="2626035"/>
              <a:ext cx="1554480" cy="0"/>
            </a:xfrm>
            <a:prstGeom prst="line">
              <a:avLst/>
            </a:prstGeom>
            <a:ln w="2032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1856514" y="1820629"/>
              <a:ext cx="5154033" cy="665444"/>
              <a:chOff x="1856514" y="1820629"/>
              <a:chExt cx="5154033" cy="665444"/>
            </a:xfrm>
          </p:grpSpPr>
          <p:cxnSp>
            <p:nvCxnSpPr>
              <p:cNvPr id="11" name="Straight Connector 10"/>
              <p:cNvCxnSpPr/>
              <p:nvPr/>
            </p:nvCxnSpPr>
            <p:spPr>
              <a:xfrm flipV="1">
                <a:off x="1856514" y="1820629"/>
                <a:ext cx="4194863" cy="121"/>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22" idx="1"/>
              </p:cNvCxnSpPr>
              <p:nvPr/>
            </p:nvCxnSpPr>
            <p:spPr>
              <a:xfrm>
                <a:off x="6051378" y="1820629"/>
                <a:ext cx="959169" cy="665444"/>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5419781" y="2775161"/>
              <a:ext cx="1590764" cy="299577"/>
              <a:chOff x="5419781" y="2775161"/>
              <a:chExt cx="1590764" cy="299577"/>
            </a:xfrm>
          </p:grpSpPr>
          <p:cxnSp>
            <p:nvCxnSpPr>
              <p:cNvPr id="25" name="Straight Connector 24"/>
              <p:cNvCxnSpPr>
                <a:endCxn id="23" idx="1"/>
              </p:cNvCxnSpPr>
              <p:nvPr/>
            </p:nvCxnSpPr>
            <p:spPr>
              <a:xfrm flipV="1">
                <a:off x="6369651" y="2775161"/>
                <a:ext cx="640894" cy="297010"/>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419781" y="3072170"/>
                <a:ext cx="949870" cy="256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7" name="Straight Connector 26"/>
          <p:cNvCxnSpPr/>
          <p:nvPr/>
        </p:nvCxnSpPr>
        <p:spPr>
          <a:xfrm flipV="1">
            <a:off x="1286662" y="4540621"/>
            <a:ext cx="1150527" cy="852385"/>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89950" y="5257268"/>
            <a:ext cx="304727" cy="30472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29" name="Rounded Rectangle 28"/>
          <p:cNvSpPr/>
          <p:nvPr/>
        </p:nvSpPr>
        <p:spPr bwMode="auto">
          <a:xfrm>
            <a:off x="2349905" y="2237208"/>
            <a:ext cx="350686" cy="2497825"/>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95" tIns="198876" rIns="248595" bIns="198876" numCol="1" spcCol="0" rtlCol="0" fromWordArt="0" anchor="t" anchorCtr="0" forceAA="0" compatLnSpc="1">
            <a:prstTxWarp prst="textNoShape">
              <a:avLst/>
            </a:prstTxWarp>
            <a:noAutofit/>
          </a:bodyPr>
          <a:lstStyle/>
          <a:p>
            <a:pPr algn="ctr" defTabSz="1267566" fontAlgn="base">
              <a:lnSpc>
                <a:spcPct val="90000"/>
              </a:lnSpc>
              <a:spcBef>
                <a:spcPct val="0"/>
              </a:spcBef>
              <a:spcAft>
                <a:spcPct val="0"/>
              </a:spcAft>
            </a:pPr>
            <a:endParaRPr lang="en-US" sz="2399" dirty="0">
              <a:gradFill>
                <a:gsLst>
                  <a:gs pos="2917">
                    <a:srgbClr val="737373"/>
                  </a:gs>
                  <a:gs pos="81000">
                    <a:srgbClr val="737373"/>
                  </a:gs>
                </a:gsLst>
                <a:lin ang="5400000" scaled="0"/>
              </a:gradFill>
              <a:ea typeface="Segoe UI" pitchFamily="34" charset="0"/>
              <a:cs typeface="Segoe UI" pitchFamily="34" charset="0"/>
            </a:endParaRPr>
          </a:p>
        </p:txBody>
      </p:sp>
      <p:sp>
        <p:nvSpPr>
          <p:cNvPr id="30" name="Oval 29"/>
          <p:cNvSpPr/>
          <p:nvPr/>
        </p:nvSpPr>
        <p:spPr>
          <a:xfrm>
            <a:off x="2394702" y="2302732"/>
            <a:ext cx="261093" cy="26109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31" name="Oval 30"/>
          <p:cNvSpPr/>
          <p:nvPr/>
        </p:nvSpPr>
        <p:spPr>
          <a:xfrm>
            <a:off x="2394702" y="3380046"/>
            <a:ext cx="261093" cy="26109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32" name="Oval 31"/>
          <p:cNvSpPr/>
          <p:nvPr/>
        </p:nvSpPr>
        <p:spPr>
          <a:xfrm>
            <a:off x="2394702" y="4394207"/>
            <a:ext cx="261093" cy="26109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grpSp>
        <p:nvGrpSpPr>
          <p:cNvPr id="57" name="Group 56"/>
          <p:cNvGrpSpPr/>
          <p:nvPr/>
        </p:nvGrpSpPr>
        <p:grpSpPr>
          <a:xfrm>
            <a:off x="7080032" y="3334555"/>
            <a:ext cx="350686" cy="957229"/>
            <a:chOff x="5311512" y="2500887"/>
            <a:chExt cx="263120" cy="718211"/>
          </a:xfrm>
        </p:grpSpPr>
        <p:sp>
          <p:nvSpPr>
            <p:cNvPr id="33" name="Rounded Rectangle 32"/>
            <p:cNvSpPr/>
            <p:nvPr/>
          </p:nvSpPr>
          <p:spPr bwMode="auto">
            <a:xfrm>
              <a:off x="5311512" y="2500887"/>
              <a:ext cx="263120" cy="718211"/>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95" tIns="198876" rIns="248595" bIns="198876" numCol="1" spcCol="0" rtlCol="0" fromWordArt="0" anchor="t" anchorCtr="0" forceAA="0" compatLnSpc="1">
              <a:prstTxWarp prst="textNoShape">
                <a:avLst/>
              </a:prstTxWarp>
              <a:noAutofit/>
            </a:bodyPr>
            <a:lstStyle/>
            <a:p>
              <a:pPr algn="ctr" defTabSz="1267566" fontAlgn="base">
                <a:lnSpc>
                  <a:spcPct val="90000"/>
                </a:lnSpc>
                <a:spcBef>
                  <a:spcPct val="0"/>
                </a:spcBef>
                <a:spcAft>
                  <a:spcPct val="0"/>
                </a:spcAft>
              </a:pPr>
              <a:endParaRPr lang="en-US" sz="2399" dirty="0">
                <a:gradFill>
                  <a:gsLst>
                    <a:gs pos="2917">
                      <a:srgbClr val="737373"/>
                    </a:gs>
                    <a:gs pos="81000">
                      <a:srgbClr val="737373"/>
                    </a:gs>
                  </a:gsLst>
                  <a:lin ang="5400000" scaled="0"/>
                </a:gradFill>
                <a:ea typeface="Segoe UI" pitchFamily="34" charset="0"/>
                <a:cs typeface="Segoe UI" pitchFamily="34" charset="0"/>
              </a:endParaRPr>
            </a:p>
          </p:txBody>
        </p:sp>
        <p:sp>
          <p:nvSpPr>
            <p:cNvPr id="34" name="Oval 33"/>
            <p:cNvSpPr/>
            <p:nvPr/>
          </p:nvSpPr>
          <p:spPr>
            <a:xfrm>
              <a:off x="5345122" y="2535019"/>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35" name="Oval 34"/>
            <p:cNvSpPr/>
            <p:nvPr/>
          </p:nvSpPr>
          <p:spPr>
            <a:xfrm>
              <a:off x="5344542" y="2985984"/>
              <a:ext cx="195899" cy="1958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grpSp>
      <p:sp>
        <p:nvSpPr>
          <p:cNvPr id="36" name="TextBox 35"/>
          <p:cNvSpPr txBox="1"/>
          <p:nvPr/>
        </p:nvSpPr>
        <p:spPr>
          <a:xfrm>
            <a:off x="6566367" y="2785877"/>
            <a:ext cx="2181022" cy="697000"/>
          </a:xfrm>
          <a:prstGeom prst="rect">
            <a:avLst/>
          </a:prstGeom>
          <a:noFill/>
        </p:spPr>
        <p:txBody>
          <a:bodyPr wrap="square" lIns="248595" tIns="198876" rIns="248595" bIns="198876" rtlCol="0">
            <a:spAutoFit/>
          </a:bodyPr>
          <a:lstStyle/>
          <a:p>
            <a:pPr defTabSz="914060">
              <a:lnSpc>
                <a:spcPct val="90000"/>
              </a:lnSpc>
              <a:spcBef>
                <a:spcPts val="815"/>
              </a:spcBef>
            </a:pPr>
            <a:r>
              <a:rPr lang="en-US" sz="2133" dirty="0">
                <a:gradFill>
                  <a:gsLst>
                    <a:gs pos="2917">
                      <a:srgbClr val="737373"/>
                    </a:gs>
                    <a:gs pos="81000">
                      <a:srgbClr val="737373"/>
                    </a:gs>
                  </a:gsLst>
                  <a:lin ang="5400000" scaled="0"/>
                </a:gradFill>
              </a:rPr>
              <a:t>Windows 8.1</a:t>
            </a:r>
            <a:endParaRPr lang="en-US" sz="2399" dirty="0">
              <a:gradFill>
                <a:gsLst>
                  <a:gs pos="2917">
                    <a:srgbClr val="737373"/>
                  </a:gs>
                  <a:gs pos="81000">
                    <a:srgbClr val="737373"/>
                  </a:gs>
                </a:gsLst>
                <a:lin ang="5400000" scaled="0"/>
              </a:gradFill>
            </a:endParaRPr>
          </a:p>
        </p:txBody>
      </p:sp>
      <p:cxnSp>
        <p:nvCxnSpPr>
          <p:cNvPr id="37" name="Straight Connector 36"/>
          <p:cNvCxnSpPr/>
          <p:nvPr/>
        </p:nvCxnSpPr>
        <p:spPr>
          <a:xfrm flipV="1">
            <a:off x="7644120" y="3882603"/>
            <a:ext cx="2187664" cy="1831639"/>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7523772" y="5555976"/>
            <a:ext cx="304727" cy="30472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44" name="Line Callout 1 (Accent Bar) 43"/>
          <p:cNvSpPr/>
          <p:nvPr/>
        </p:nvSpPr>
        <p:spPr bwMode="auto">
          <a:xfrm>
            <a:off x="480810" y="2433278"/>
            <a:ext cx="1404369" cy="559145"/>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7566" fontAlgn="base">
              <a:lnSpc>
                <a:spcPct val="90000"/>
              </a:lnSpc>
              <a:spcBef>
                <a:spcPct val="0"/>
              </a:spcBef>
              <a:spcAft>
                <a:spcPct val="0"/>
              </a:spcAft>
            </a:pPr>
            <a:r>
              <a:rPr lang="en-US" sz="1466" dirty="0">
                <a:gradFill>
                  <a:gsLst>
                    <a:gs pos="2917">
                      <a:srgbClr val="737373"/>
                    </a:gs>
                    <a:gs pos="81000">
                      <a:srgbClr val="737373"/>
                    </a:gs>
                  </a:gsLst>
                  <a:lin ang="5400000" scaled="0"/>
                </a:gradFill>
                <a:ea typeface="Segoe UI" pitchFamily="34" charset="0"/>
                <a:cs typeface="Segoe UI" pitchFamily="34" charset="0"/>
              </a:rPr>
              <a:t>Converged</a:t>
            </a:r>
          </a:p>
          <a:p>
            <a:pPr algn="r" defTabSz="1267566" fontAlgn="base">
              <a:lnSpc>
                <a:spcPct val="90000"/>
              </a:lnSpc>
              <a:spcBef>
                <a:spcPct val="0"/>
              </a:spcBef>
              <a:spcAft>
                <a:spcPct val="0"/>
              </a:spcAft>
            </a:pPr>
            <a:r>
              <a:rPr lang="en-US" sz="1466" dirty="0">
                <a:gradFill>
                  <a:gsLst>
                    <a:gs pos="2917">
                      <a:srgbClr val="737373"/>
                    </a:gs>
                    <a:gs pos="81000">
                      <a:srgbClr val="737373"/>
                    </a:gs>
                  </a:gsLst>
                  <a:lin ang="5400000" scaled="0"/>
                </a:gradFill>
                <a:ea typeface="Segoe UI" pitchFamily="34" charset="0"/>
                <a:cs typeface="Segoe UI" pitchFamily="34" charset="0"/>
              </a:rPr>
              <a:t>OS kernel</a:t>
            </a:r>
          </a:p>
        </p:txBody>
      </p:sp>
      <p:sp>
        <p:nvSpPr>
          <p:cNvPr id="45" name="Line Callout 1 (Accent Bar) 44"/>
          <p:cNvSpPr/>
          <p:nvPr/>
        </p:nvSpPr>
        <p:spPr bwMode="auto">
          <a:xfrm>
            <a:off x="5161998" y="3700294"/>
            <a:ext cx="1404369" cy="429063"/>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7566" fontAlgn="base">
              <a:lnSpc>
                <a:spcPct val="90000"/>
              </a:lnSpc>
              <a:spcBef>
                <a:spcPct val="0"/>
              </a:spcBef>
              <a:spcAft>
                <a:spcPct val="0"/>
              </a:spcAft>
            </a:pPr>
            <a:r>
              <a:rPr lang="en-US" sz="1466" dirty="0">
                <a:gradFill>
                  <a:gsLst>
                    <a:gs pos="2917">
                      <a:srgbClr val="737373"/>
                    </a:gs>
                    <a:gs pos="81000">
                      <a:srgbClr val="737373"/>
                    </a:gs>
                  </a:gsLst>
                  <a:lin ang="5400000" scaled="0"/>
                </a:gradFill>
                <a:ea typeface="Segoe UI" pitchFamily="34" charset="0"/>
                <a:cs typeface="Segoe UI" pitchFamily="34" charset="0"/>
              </a:rPr>
              <a:t>Converged</a:t>
            </a:r>
          </a:p>
          <a:p>
            <a:pPr algn="r" defTabSz="1267566" fontAlgn="base">
              <a:lnSpc>
                <a:spcPct val="90000"/>
              </a:lnSpc>
              <a:spcBef>
                <a:spcPct val="0"/>
              </a:spcBef>
              <a:spcAft>
                <a:spcPct val="0"/>
              </a:spcAft>
            </a:pPr>
            <a:r>
              <a:rPr lang="en-US" sz="1466" dirty="0">
                <a:gradFill>
                  <a:gsLst>
                    <a:gs pos="2917">
                      <a:srgbClr val="737373"/>
                    </a:gs>
                    <a:gs pos="81000">
                      <a:srgbClr val="737373"/>
                    </a:gs>
                  </a:gsLst>
                  <a:lin ang="5400000" scaled="0"/>
                </a:gradFill>
                <a:ea typeface="Segoe UI" pitchFamily="34" charset="0"/>
                <a:cs typeface="Segoe UI" pitchFamily="34" charset="0"/>
              </a:rPr>
              <a:t>app model</a:t>
            </a:r>
          </a:p>
        </p:txBody>
      </p:sp>
      <p:grpSp>
        <p:nvGrpSpPr>
          <p:cNvPr id="4" name="Group 3"/>
          <p:cNvGrpSpPr/>
          <p:nvPr/>
        </p:nvGrpSpPr>
        <p:grpSpPr>
          <a:xfrm>
            <a:off x="8686480" y="2796729"/>
            <a:ext cx="2087079" cy="1807123"/>
            <a:chOff x="10250633" y="2097356"/>
            <a:chExt cx="1565939" cy="1355888"/>
          </a:xfrm>
        </p:grpSpPr>
        <p:grpSp>
          <p:nvGrpSpPr>
            <p:cNvPr id="72" name="Group 31"/>
            <p:cNvGrpSpPr/>
            <p:nvPr/>
          </p:nvGrpSpPr>
          <p:grpSpPr>
            <a:xfrm>
              <a:off x="10250633" y="2097356"/>
              <a:ext cx="1565939" cy="1355888"/>
              <a:chOff x="7084195" y="1381850"/>
              <a:chExt cx="2026939" cy="1755050"/>
            </a:xfrm>
          </p:grpSpPr>
          <p:sp>
            <p:nvSpPr>
              <p:cNvPr id="76"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60"/>
                <a:endParaRPr lang="en-US" sz="2399" dirty="0">
                  <a:solidFill>
                    <a:srgbClr val="FFFFFF"/>
                  </a:solidFill>
                </a:endParaRPr>
              </a:p>
            </p:txBody>
          </p:sp>
          <p:sp>
            <p:nvSpPr>
              <p:cNvPr id="77" name="TextBox 35"/>
              <p:cNvSpPr txBox="1"/>
              <p:nvPr/>
            </p:nvSpPr>
            <p:spPr>
              <a:xfrm>
                <a:off x="7084195" y="2488390"/>
                <a:ext cx="2026939" cy="251027"/>
              </a:xfrm>
              <a:prstGeom prst="rect">
                <a:avLst/>
              </a:prstGeom>
              <a:noFill/>
            </p:spPr>
            <p:txBody>
              <a:bodyPr wrap="square" lIns="0" tIns="0" rIns="0" bIns="0" rtlCol="0">
                <a:spAutoFit/>
              </a:bodyPr>
              <a:lstStyle/>
              <a:p>
                <a:pPr algn="ctr" defTabSz="914060">
                  <a:lnSpc>
                    <a:spcPct val="90000"/>
                  </a:lnSpc>
                </a:pPr>
                <a:r>
                  <a:rPr lang="en-US" sz="1866" dirty="0">
                    <a:solidFill>
                      <a:srgbClr val="0078D7"/>
                    </a:solidFill>
                    <a:cs typeface="Segoe UI Semibold" panose="020B0702040204020203" pitchFamily="34" charset="0"/>
                  </a:rPr>
                  <a:t>Windows 10</a:t>
                </a:r>
              </a:p>
            </p:txBody>
          </p:sp>
        </p:grpSp>
        <p:sp>
          <p:nvSpPr>
            <p:cNvPr id="62" name="Freeform 5"/>
            <p:cNvSpPr>
              <a:spLocks noEditPoints="1"/>
            </p:cNvSpPr>
            <p:nvPr/>
          </p:nvSpPr>
          <p:spPr bwMode="auto">
            <a:xfrm>
              <a:off x="10752021" y="2346458"/>
              <a:ext cx="563163" cy="559153"/>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rgbClr val="2D82FF"/>
            </a:solidFill>
            <a:ln>
              <a:noFill/>
            </a:ln>
            <a:extLst/>
          </p:spPr>
          <p:txBody>
            <a:bodyPr vert="horz" wrap="square" lIns="121871" tIns="60936" rIns="121871" bIns="60936" numCol="1" anchor="t" anchorCtr="0" compatLnSpc="1">
              <a:prstTxWarp prst="textNoShape">
                <a:avLst/>
              </a:prstTxWarp>
            </a:bodyPr>
            <a:lstStyle/>
            <a:p>
              <a:pPr defTabSz="914060"/>
              <a:endParaRPr lang="en-US" sz="1866" dirty="0">
                <a:solidFill>
                  <a:srgbClr val="737373"/>
                </a:solidFill>
              </a:endParaRPr>
            </a:p>
          </p:txBody>
        </p:sp>
      </p:grpSp>
    </p:spTree>
    <p:extLst>
      <p:ext uri="{BB962C8B-B14F-4D97-AF65-F5344CB8AC3E}">
        <p14:creationId xmlns:p14="http://schemas.microsoft.com/office/powerpoint/2010/main" val="3643141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2" presetClass="entr" presetSubtype="8"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left)">
                                      <p:cBhvr>
                                        <p:cTn id="10" dur="500"/>
                                        <p:tgtEl>
                                          <p:spTgt spid="51"/>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250"/>
                                        <p:tgtEl>
                                          <p:spTgt spid="20"/>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250"/>
                                        <p:tgtEl>
                                          <p:spTgt spid="2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par>
                                <p:cTn id="28" presetID="22" presetClass="entr" presetSubtype="8"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par>
                                <p:cTn id="31" presetID="22" presetClass="entr" presetSubtype="8"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wipe(left)">
                                      <p:cBhvr>
                                        <p:cTn id="33" dur="500"/>
                                        <p:tgtEl>
                                          <p:spTgt spid="52"/>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250"/>
                                        <p:tgtEl>
                                          <p:spTgt spid="29"/>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250"/>
                                        <p:tgtEl>
                                          <p:spTgt spid="30"/>
                                        </p:tgtEl>
                                      </p:cBhvr>
                                    </p:animEffect>
                                  </p:childTnLst>
                                </p:cTn>
                              </p:par>
                              <p:par>
                                <p:cTn id="40" presetID="10" presetClass="entr" presetSubtype="0" fill="hold" grpId="0" nodeType="withEffect">
                                  <p:stCondLst>
                                    <p:cond delay="25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250"/>
                                        <p:tgtEl>
                                          <p:spTgt spid="31"/>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250"/>
                                        <p:tgtEl>
                                          <p:spTgt spid="32"/>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wipe(left)">
                                      <p:cBhvr>
                                        <p:cTn id="62" dur="750"/>
                                        <p:tgtEl>
                                          <p:spTgt spid="55"/>
                                        </p:tgtEl>
                                      </p:cBhvr>
                                    </p:animEffect>
                                  </p:childTnLst>
                                </p:cTn>
                              </p:par>
                              <p:par>
                                <p:cTn id="63" presetID="22" presetClass="entr" presetSubtype="8" fill="hold" nodeType="with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wipe(left)">
                                      <p:cBhvr>
                                        <p:cTn id="65" dur="750"/>
                                        <p:tgtEl>
                                          <p:spTgt spid="56"/>
                                        </p:tgtEl>
                                      </p:cBhvr>
                                    </p:animEffect>
                                  </p:childTnLst>
                                </p:cTn>
                              </p:par>
                              <p:par>
                                <p:cTn id="66" presetID="10" presetClass="entr" presetSubtype="0" fill="hold" nodeType="withEffect">
                                  <p:stCondLst>
                                    <p:cond delay="500"/>
                                  </p:stCondLst>
                                  <p:childTnLst>
                                    <p:set>
                                      <p:cBhvr>
                                        <p:cTn id="67" dur="1" fill="hold">
                                          <p:stCondLst>
                                            <p:cond delay="0"/>
                                          </p:stCondLst>
                                        </p:cTn>
                                        <p:tgtEl>
                                          <p:spTgt spid="57"/>
                                        </p:tgtEl>
                                        <p:attrNameLst>
                                          <p:attrName>style.visibility</p:attrName>
                                        </p:attrNameLst>
                                      </p:cBhvr>
                                      <p:to>
                                        <p:strVal val="visible"/>
                                      </p:to>
                                    </p:set>
                                    <p:animEffect transition="in" filter="fade">
                                      <p:cBhvr>
                                        <p:cTn id="68" dur="250"/>
                                        <p:tgtEl>
                                          <p:spTgt spid="57"/>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left)">
                                      <p:cBhvr>
                                        <p:cTn id="82" dur="1000"/>
                                        <p:tgtEl>
                                          <p:spTgt spid="61"/>
                                        </p:tgtEl>
                                      </p:cBhvr>
                                    </p:animEffect>
                                  </p:childTnLst>
                                </p:cTn>
                              </p:par>
                              <p:par>
                                <p:cTn id="83" presetID="10" presetClass="entr" presetSubtype="0" fill="hold" nodeType="withEffect">
                                  <p:stCondLst>
                                    <p:cond delay="500"/>
                                  </p:stCondLst>
                                  <p:childTnLst>
                                    <p:set>
                                      <p:cBhvr>
                                        <p:cTn id="84" dur="1" fill="hold">
                                          <p:stCondLst>
                                            <p:cond delay="0"/>
                                          </p:stCondLst>
                                        </p:cTn>
                                        <p:tgtEl>
                                          <p:spTgt spid="4"/>
                                        </p:tgtEl>
                                        <p:attrNameLst>
                                          <p:attrName>style.visibility</p:attrName>
                                        </p:attrNameLst>
                                      </p:cBhvr>
                                      <p:to>
                                        <p:strVal val="visible"/>
                                      </p:to>
                                    </p:set>
                                    <p:animEffect transition="in" filter="fade">
                                      <p:cBhvr>
                                        <p:cTn id="85" dur="500"/>
                                        <p:tgtEl>
                                          <p:spTgt spid="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250"/>
                                  </p:stCondLst>
                                  <p:childTnLst>
                                    <p:set>
                                      <p:cBhvr>
                                        <p:cTn id="89" dur="1" fill="hold">
                                          <p:stCondLst>
                                            <p:cond delay="0"/>
                                          </p:stCondLst>
                                        </p:cTn>
                                        <p:tgtEl>
                                          <p:spTgt spid="43"/>
                                        </p:tgtEl>
                                        <p:attrNameLst>
                                          <p:attrName>style.visibility</p:attrName>
                                        </p:attrNameLst>
                                      </p:cBhvr>
                                      <p:to>
                                        <p:strVal val="visible"/>
                                      </p:to>
                                    </p:set>
                                    <p:animEffect transition="in" filter="fade">
                                      <p:cBhvr>
                                        <p:cTn id="90" dur="250"/>
                                        <p:tgtEl>
                                          <p:spTgt spid="43"/>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wipe(left)">
                                      <p:cBhvr>
                                        <p:cTn id="93" dur="500"/>
                                        <p:tgtEl>
                                          <p:spTgt spid="18"/>
                                        </p:tgtEl>
                                      </p:cBhvr>
                                    </p:animEffect>
                                  </p:childTnLst>
                                </p:cTn>
                              </p:par>
                              <p:par>
                                <p:cTn id="94" presetID="22" presetClass="entr" presetSubtype="8" fill="hold" nodeType="withEffect">
                                  <p:stCondLst>
                                    <p:cond delay="250"/>
                                  </p:stCondLst>
                                  <p:childTnLst>
                                    <p:set>
                                      <p:cBhvr>
                                        <p:cTn id="95" dur="1" fill="hold">
                                          <p:stCondLst>
                                            <p:cond delay="0"/>
                                          </p:stCondLst>
                                        </p:cTn>
                                        <p:tgtEl>
                                          <p:spTgt spid="37"/>
                                        </p:tgtEl>
                                        <p:attrNameLst>
                                          <p:attrName>style.visibility</p:attrName>
                                        </p:attrNameLst>
                                      </p:cBhvr>
                                      <p:to>
                                        <p:strVal val="visible"/>
                                      </p:to>
                                    </p:set>
                                    <p:animEffect transition="in" filter="wipe(left)">
                                      <p:cBhvr>
                                        <p:cTn id="96" dur="500"/>
                                        <p:tgtEl>
                                          <p:spTgt spid="37"/>
                                        </p:tgtEl>
                                      </p:cBhvr>
                                    </p:animEffect>
                                  </p:childTnLst>
                                </p:cTn>
                              </p:par>
                            </p:childTnLst>
                          </p:cTn>
                        </p:par>
                        <p:par>
                          <p:cTn id="97" fill="hold">
                            <p:stCondLst>
                              <p:cond delay="750"/>
                            </p:stCondLst>
                            <p:childTnLst>
                              <p:par>
                                <p:cTn id="98" presetID="22" presetClass="entr" presetSubtype="8" fill="hold" grpId="0" nodeType="after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wipe(left)">
                                      <p:cBhvr>
                                        <p:cTn id="100" dur="500"/>
                                        <p:tgtEl>
                                          <p:spTgt spid="22"/>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3"/>
                                        </p:tgtEl>
                                        <p:attrNameLst>
                                          <p:attrName>style.visibility</p:attrName>
                                        </p:attrNameLst>
                                      </p:cBhvr>
                                      <p:to>
                                        <p:strVal val="visible"/>
                                      </p:to>
                                    </p:set>
                                    <p:animEffect transition="in" filter="wipe(left)">
                                      <p:cBhvr>
                                        <p:cTn id="103" dur="500"/>
                                        <p:tgtEl>
                                          <p:spTgt spid="3"/>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wipe(left)">
                                      <p:cBhvr>
                                        <p:cTn id="106" dur="500"/>
                                        <p:tgtEl>
                                          <p:spTgt spid="23"/>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wipe(left)">
                                      <p:cBhvr>
                                        <p:cTn id="109" dur="500"/>
                                        <p:tgtEl>
                                          <p:spTgt spid="24"/>
                                        </p:tgtEl>
                                      </p:cBhvr>
                                    </p:animEffect>
                                  </p:childTnLst>
                                </p:cTn>
                              </p:par>
                              <p:par>
                                <p:cTn id="110" presetID="10" presetClass="entr" presetSubtype="0" fill="hold" grpId="0" nodeType="withEffect">
                                  <p:stCondLst>
                                    <p:cond delay="250"/>
                                  </p:stCondLst>
                                  <p:childTnLst>
                                    <p:set>
                                      <p:cBhvr>
                                        <p:cTn id="111" dur="1" fill="hold">
                                          <p:stCondLst>
                                            <p:cond delay="0"/>
                                          </p:stCondLst>
                                        </p:cTn>
                                        <p:tgtEl>
                                          <p:spTgt spid="47"/>
                                        </p:tgtEl>
                                        <p:attrNameLst>
                                          <p:attrName>style.visibility</p:attrName>
                                        </p:attrNameLst>
                                      </p:cBhvr>
                                      <p:to>
                                        <p:strVal val="visible"/>
                                      </p:to>
                                    </p:set>
                                    <p:animEffect transition="in" filter="fade">
                                      <p:cBhvr>
                                        <p:cTn id="112" dur="500"/>
                                        <p:tgtEl>
                                          <p:spTgt spid="47"/>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49"/>
                                        </p:tgtEl>
                                        <p:attrNameLst>
                                          <p:attrName>style.visibility</p:attrName>
                                        </p:attrNameLst>
                                      </p:cBhvr>
                                      <p:to>
                                        <p:strVal val="visible"/>
                                      </p:to>
                                    </p:set>
                                    <p:animEffect transition="in" filter="fade">
                                      <p:cBhvr>
                                        <p:cTn id="11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7" grpId="0" animBg="1"/>
      <p:bldP spid="3" grpId="0" animBg="1"/>
      <p:bldP spid="13" grpId="0"/>
      <p:bldP spid="14" grpId="0"/>
      <p:bldP spid="15" grpId="0"/>
      <p:bldP spid="16" grpId="0"/>
      <p:bldP spid="17" grpId="0"/>
      <p:bldP spid="18" grpId="0"/>
      <p:bldP spid="19" grpId="0"/>
      <p:bldP spid="20" grpId="0" animBg="1"/>
      <p:bldP spid="22" grpId="0" animBg="1"/>
      <p:bldP spid="23" grpId="0" animBg="1"/>
      <p:bldP spid="24" grpId="0" animBg="1"/>
      <p:bldP spid="28" grpId="0" animBg="1"/>
      <p:bldP spid="29" grpId="0" animBg="1"/>
      <p:bldP spid="30" grpId="0" animBg="1"/>
      <p:bldP spid="31" grpId="0" animBg="1"/>
      <p:bldP spid="32" grpId="0" animBg="1"/>
      <p:bldP spid="36" grpId="0"/>
      <p:bldP spid="43" grpId="0" animBg="1"/>
      <p:bldP spid="44"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ckground for icon editing" hidden="1"/>
          <p:cNvSpPr/>
          <p:nvPr/>
        </p:nvSpPr>
        <p:spPr>
          <a:xfrm>
            <a:off x="865" y="4253406"/>
            <a:ext cx="12187096" cy="18688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14060">
              <a:lnSpc>
                <a:spcPct val="90000"/>
              </a:lnSpc>
              <a:spcBef>
                <a:spcPts val="800"/>
              </a:spcBef>
            </a:pPr>
            <a:endParaRPr lang="en-US" sz="2666" dirty="0">
              <a:solidFill>
                <a:prstClr val="white"/>
              </a:solidFill>
            </a:endParaRPr>
          </a:p>
        </p:txBody>
      </p:sp>
      <p:sp>
        <p:nvSpPr>
          <p:cNvPr id="2" name="Title 1"/>
          <p:cNvSpPr>
            <a:spLocks noGrp="1"/>
          </p:cNvSpPr>
          <p:nvPr>
            <p:ph type="title"/>
          </p:nvPr>
        </p:nvSpPr>
        <p:spPr/>
        <p:txBody>
          <a:bodyPr/>
          <a:lstStyle/>
          <a:p>
            <a:r>
              <a:rPr lang="en-US" b="0" dirty="0" smtClean="0"/>
              <a:t>…</a:t>
            </a:r>
            <a:r>
              <a:rPr lang="en-US" dirty="0" smtClean="0"/>
              <a:t>and </a:t>
            </a:r>
            <a:r>
              <a:rPr lang="en-US" b="0" dirty="0" smtClean="0"/>
              <a:t>one app platform</a:t>
            </a:r>
            <a:endParaRPr lang="en-US" b="0" dirty="0"/>
          </a:p>
        </p:txBody>
      </p:sp>
      <p:grpSp>
        <p:nvGrpSpPr>
          <p:cNvPr id="6" name="Metro rails"/>
          <p:cNvGrpSpPr/>
          <p:nvPr/>
        </p:nvGrpSpPr>
        <p:grpSpPr>
          <a:xfrm>
            <a:off x="865" y="3219886"/>
            <a:ext cx="12182997" cy="771179"/>
            <a:chOff x="0" y="2414851"/>
            <a:chExt cx="9144000" cy="578617"/>
          </a:xfrm>
        </p:grpSpPr>
        <p:sp>
          <p:nvSpPr>
            <p:cNvPr id="3" name="Rectangle 2"/>
            <p:cNvSpPr/>
            <p:nvPr/>
          </p:nvSpPr>
          <p:spPr bwMode="auto">
            <a:xfrm>
              <a:off x="0" y="2561686"/>
              <a:ext cx="9144000" cy="137080"/>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95" tIns="198876" rIns="248595" bIns="198876" numCol="1" spcCol="0" rtlCol="0" fromWordArt="0" anchor="t" anchorCtr="0" forceAA="0" compatLnSpc="1">
              <a:prstTxWarp prst="textNoShape">
                <a:avLst/>
              </a:prstTxWarp>
              <a:noAutofit/>
            </a:bodyPr>
            <a:lstStyle/>
            <a:p>
              <a:pPr algn="ctr" defTabSz="1267566"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0" y="2414851"/>
              <a:ext cx="9144000" cy="142443"/>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95" tIns="198876" rIns="248595" bIns="198876" numCol="1" spcCol="0" rtlCol="0" fromWordArt="0" anchor="t" anchorCtr="0" forceAA="0" compatLnSpc="1">
              <a:prstTxWarp prst="textNoShape">
                <a:avLst/>
              </a:prstTxWarp>
              <a:noAutofit/>
            </a:bodyPr>
            <a:lstStyle/>
            <a:p>
              <a:pPr algn="ctr" defTabSz="1267566"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0" y="2703158"/>
              <a:ext cx="9144000" cy="144006"/>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95" tIns="198876" rIns="248595" bIns="198876" numCol="1" spcCol="0" rtlCol="0" fromWordArt="0" anchor="t" anchorCtr="0" forceAA="0" compatLnSpc="1">
              <a:prstTxWarp prst="textNoShape">
                <a:avLst/>
              </a:prstTxWarp>
              <a:noAutofit/>
            </a:bodyPr>
            <a:lstStyle/>
            <a:p>
              <a:pPr algn="ctr" defTabSz="1267566"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0" y="2847164"/>
              <a:ext cx="9144000" cy="14630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95" tIns="198876" rIns="248595" bIns="198876" numCol="1" spcCol="0" rtlCol="0" fromWordArt="0" anchor="t" anchorCtr="0" forceAA="0" compatLnSpc="1">
              <a:prstTxWarp prst="textNoShape">
                <a:avLst/>
              </a:prstTxWarp>
              <a:noAutofit/>
            </a:bodyPr>
            <a:lstStyle/>
            <a:p>
              <a:pPr algn="ctr" defTabSz="1267566"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7" name="Back"/>
          <p:cNvSpPr/>
          <p:nvPr/>
        </p:nvSpPr>
        <p:spPr>
          <a:xfrm>
            <a:off x="1386274" y="3501219"/>
            <a:ext cx="10719831" cy="138206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14060">
              <a:lnSpc>
                <a:spcPct val="90000"/>
              </a:lnSpc>
              <a:spcBef>
                <a:spcPts val="800"/>
              </a:spcBef>
            </a:pPr>
            <a:endParaRPr lang="en-US" sz="2666" dirty="0">
              <a:solidFill>
                <a:prstClr val="white"/>
              </a:solidFill>
            </a:endParaRPr>
          </a:p>
        </p:txBody>
      </p:sp>
      <p:sp>
        <p:nvSpPr>
          <p:cNvPr id="8" name="Base"/>
          <p:cNvSpPr/>
          <p:nvPr/>
        </p:nvSpPr>
        <p:spPr bwMode="auto">
          <a:xfrm>
            <a:off x="1386171" y="2397909"/>
            <a:ext cx="10715836" cy="2261947"/>
          </a:xfrm>
          <a:prstGeom prst="ellipse">
            <a:avLst/>
          </a:prstGeom>
          <a:solidFill>
            <a:srgbClr val="0073D2"/>
          </a:solidFill>
          <a:ln>
            <a:solidFill>
              <a:srgbClr val="0073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2" tIns="0" rIns="243742" bIns="0" numCol="1" spcCol="0" rtlCol="0" fromWordArt="0" anchor="b" anchorCtr="0" forceAA="0" compatLnSpc="1">
            <a:prstTxWarp prst="textNoShape">
              <a:avLst/>
            </a:prstTxWarp>
            <a:noAutofit/>
          </a:bodyPr>
          <a:lstStyle/>
          <a:p>
            <a:pPr algn="ctr" defTabSz="1242834" fontAlgn="base">
              <a:lnSpc>
                <a:spcPct val="90000"/>
              </a:lnSpc>
              <a:spcBef>
                <a:spcPct val="0"/>
              </a:spcBef>
              <a:spcAft>
                <a:spcPct val="0"/>
              </a:spcAft>
              <a:defRPr/>
            </a:pPr>
            <a:endParaRPr lang="en-US" sz="2666" dirty="0">
              <a:gradFill>
                <a:gsLst>
                  <a:gs pos="0">
                    <a:srgbClr val="FFFFFF"/>
                  </a:gs>
                  <a:gs pos="100000">
                    <a:srgbClr val="FFFFFF"/>
                  </a:gs>
                </a:gsLst>
                <a:lin ang="5400000" scaled="0"/>
              </a:gradFill>
              <a:ea typeface="Segoe UI" pitchFamily="34" charset="0"/>
              <a:cs typeface="Segoe UI" pitchFamily="34" charset="0"/>
            </a:endParaRPr>
          </a:p>
        </p:txBody>
      </p:sp>
      <p:sp>
        <p:nvSpPr>
          <p:cNvPr id="9" name="Windows Universal Platform"/>
          <p:cNvSpPr/>
          <p:nvPr/>
        </p:nvSpPr>
        <p:spPr bwMode="auto">
          <a:xfrm>
            <a:off x="1386275" y="2397909"/>
            <a:ext cx="10715836" cy="2261947"/>
          </a:xfrm>
          <a:prstGeom prst="ellipse">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2" tIns="0" rIns="243742" bIns="121871" numCol="1" spcCol="0" rtlCol="0" fromWordArt="0" anchor="b" anchorCtr="0" forceAA="0" compatLnSpc="1">
            <a:prstTxWarp prst="textNoShape">
              <a:avLst/>
            </a:prstTxWarp>
            <a:noAutofit/>
          </a:bodyPr>
          <a:lstStyle/>
          <a:p>
            <a:pPr algn="ctr" defTabSz="1242834" fontAlgn="base">
              <a:lnSpc>
                <a:spcPct val="90000"/>
              </a:lnSpc>
              <a:spcBef>
                <a:spcPct val="0"/>
              </a:spcBef>
              <a:spcAft>
                <a:spcPct val="0"/>
              </a:spcAft>
              <a:defRPr/>
            </a:pPr>
            <a:r>
              <a:rPr lang="en-US" sz="3199"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Universal Windows platform</a:t>
            </a:r>
          </a:p>
        </p:txBody>
      </p:sp>
      <p:grpSp>
        <p:nvGrpSpPr>
          <p:cNvPr id="46" name="Store"/>
          <p:cNvGrpSpPr/>
          <p:nvPr/>
        </p:nvGrpSpPr>
        <p:grpSpPr>
          <a:xfrm>
            <a:off x="7876693" y="4804776"/>
            <a:ext cx="2244653" cy="738392"/>
            <a:chOff x="7574900" y="3506973"/>
            <a:chExt cx="1688884" cy="610175"/>
          </a:xfrm>
        </p:grpSpPr>
        <p:sp>
          <p:nvSpPr>
            <p:cNvPr id="47" name="TextBox 46"/>
            <p:cNvSpPr txBox="1"/>
            <p:nvPr/>
          </p:nvSpPr>
          <p:spPr>
            <a:xfrm>
              <a:off x="7853238" y="3506973"/>
              <a:ext cx="1410546" cy="610175"/>
            </a:xfrm>
            <a:prstGeom prst="rect">
              <a:avLst/>
            </a:prstGeom>
            <a:noFill/>
          </p:spPr>
          <p:txBody>
            <a:bodyPr wrap="square" lIns="182807" tIns="146246" rIns="182807" bIns="146246" rtlCol="0">
              <a:spAutoFit/>
            </a:bodyPr>
            <a:lstStyle/>
            <a:p>
              <a:pPr defTabSz="914060">
                <a:lnSpc>
                  <a:spcPct val="90000"/>
                </a:lnSpc>
                <a:spcBef>
                  <a:spcPts val="800"/>
                </a:spcBef>
              </a:pPr>
              <a:r>
                <a:rPr lang="en-US" sz="1600" dirty="0">
                  <a:solidFill>
                    <a:srgbClr val="0078D7">
                      <a:lumMod val="20000"/>
                      <a:lumOff val="80000"/>
                    </a:srgbClr>
                  </a:solidFill>
                </a:rPr>
                <a:t>One Store +</a:t>
              </a:r>
              <a:br>
                <a:rPr lang="en-US" sz="1600" dirty="0">
                  <a:solidFill>
                    <a:srgbClr val="0078D7">
                      <a:lumMod val="20000"/>
                      <a:lumOff val="80000"/>
                    </a:srgbClr>
                  </a:solidFill>
                </a:rPr>
              </a:br>
              <a:r>
                <a:rPr lang="en-US" sz="1600" dirty="0">
                  <a:solidFill>
                    <a:srgbClr val="0078D7">
                      <a:lumMod val="20000"/>
                      <a:lumOff val="80000"/>
                    </a:srgbClr>
                  </a:solidFill>
                </a:rPr>
                <a:t>One Dev Center</a:t>
              </a: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p:spPr>
        </p:pic>
      </p:grpSp>
      <p:grpSp>
        <p:nvGrpSpPr>
          <p:cNvPr id="53" name="Legacy"/>
          <p:cNvGrpSpPr/>
          <p:nvPr/>
        </p:nvGrpSpPr>
        <p:grpSpPr>
          <a:xfrm>
            <a:off x="10069253" y="4384300"/>
            <a:ext cx="1963601" cy="738392"/>
            <a:chOff x="5616311" y="3984572"/>
            <a:chExt cx="1622637" cy="610175"/>
          </a:xfrm>
        </p:grpSpPr>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311" y="4141357"/>
              <a:ext cx="310772" cy="310772"/>
            </a:xfrm>
            <a:prstGeom prst="rect">
              <a:avLst/>
            </a:prstGeom>
          </p:spPr>
        </p:pic>
        <p:sp>
          <p:nvSpPr>
            <p:cNvPr id="55" name="TextBox 54"/>
            <p:cNvSpPr txBox="1"/>
            <p:nvPr/>
          </p:nvSpPr>
          <p:spPr>
            <a:xfrm>
              <a:off x="5805420" y="3984572"/>
              <a:ext cx="1433528" cy="610175"/>
            </a:xfrm>
            <a:prstGeom prst="rect">
              <a:avLst/>
            </a:prstGeom>
            <a:noFill/>
          </p:spPr>
          <p:txBody>
            <a:bodyPr wrap="square" lIns="121871" tIns="146246" rIns="0" bIns="146246" rtlCol="0">
              <a:spAutoFit/>
            </a:bodyPr>
            <a:lstStyle/>
            <a:p>
              <a:pPr defTabSz="914060">
                <a:lnSpc>
                  <a:spcPct val="90000"/>
                </a:lnSpc>
                <a:spcBef>
                  <a:spcPts val="800"/>
                </a:spcBef>
              </a:pPr>
              <a:r>
                <a:rPr lang="en-US" sz="1600" dirty="0">
                  <a:solidFill>
                    <a:srgbClr val="0078D7">
                      <a:lumMod val="20000"/>
                      <a:lumOff val="80000"/>
                    </a:srgbClr>
                  </a:solidFill>
                </a:rPr>
                <a:t>Full Support for Existing Code</a:t>
              </a:r>
            </a:p>
          </p:txBody>
        </p:sp>
      </p:grpSp>
      <p:grpSp>
        <p:nvGrpSpPr>
          <p:cNvPr id="10" name="One SDK"/>
          <p:cNvGrpSpPr/>
          <p:nvPr/>
        </p:nvGrpSpPr>
        <p:grpSpPr>
          <a:xfrm>
            <a:off x="5821735" y="5122466"/>
            <a:ext cx="1808729" cy="738392"/>
            <a:chOff x="4428826" y="3733778"/>
            <a:chExt cx="1357092" cy="554017"/>
          </a:xfrm>
        </p:grpSpPr>
        <p:sp>
          <p:nvSpPr>
            <p:cNvPr id="57" name="TextBox 56"/>
            <p:cNvSpPr txBox="1"/>
            <p:nvPr/>
          </p:nvSpPr>
          <p:spPr>
            <a:xfrm>
              <a:off x="4608153" y="3733778"/>
              <a:ext cx="1177765" cy="554017"/>
            </a:xfrm>
            <a:prstGeom prst="rect">
              <a:avLst/>
            </a:prstGeom>
            <a:noFill/>
          </p:spPr>
          <p:txBody>
            <a:bodyPr wrap="square" lIns="182807" tIns="146246" rIns="182807" bIns="146246" rtlCol="0">
              <a:spAutoFit/>
            </a:bodyPr>
            <a:lstStyle/>
            <a:p>
              <a:pPr defTabSz="914060">
                <a:lnSpc>
                  <a:spcPct val="90000"/>
                </a:lnSpc>
                <a:spcBef>
                  <a:spcPts val="800"/>
                </a:spcBef>
              </a:pPr>
              <a:r>
                <a:rPr lang="en-US" sz="1600" dirty="0">
                  <a:solidFill>
                    <a:srgbClr val="0078D7">
                      <a:lumMod val="20000"/>
                      <a:lumOff val="80000"/>
                    </a:srgbClr>
                  </a:solidFill>
                </a:rPr>
                <a:t>SDK +</a:t>
              </a:r>
              <a:br>
                <a:rPr lang="en-US" sz="1600" dirty="0">
                  <a:solidFill>
                    <a:srgbClr val="0078D7">
                      <a:lumMod val="20000"/>
                      <a:lumOff val="80000"/>
                    </a:srgbClr>
                  </a:solidFill>
                </a:rPr>
              </a:br>
              <a:r>
                <a:rPr lang="en-US" sz="1600" dirty="0">
                  <a:solidFill>
                    <a:srgbClr val="0078D7">
                      <a:lumMod val="20000"/>
                      <a:lumOff val="80000"/>
                    </a:srgbClr>
                  </a:solidFill>
                </a:rPr>
                <a:t>Services</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8826" y="3870990"/>
              <a:ext cx="283272" cy="283272"/>
            </a:xfrm>
            <a:prstGeom prst="rect">
              <a:avLst/>
            </a:prstGeom>
          </p:spPr>
        </p:pic>
      </p:grpSp>
      <p:grpSp>
        <p:nvGrpSpPr>
          <p:cNvPr id="112" name="Adaptive UI"/>
          <p:cNvGrpSpPr/>
          <p:nvPr/>
        </p:nvGrpSpPr>
        <p:grpSpPr>
          <a:xfrm>
            <a:off x="1618012" y="4351507"/>
            <a:ext cx="2056283" cy="738392"/>
            <a:chOff x="1274764" y="3263907"/>
            <a:chExt cx="1542833" cy="554017"/>
          </a:xfrm>
        </p:grpSpPr>
        <p:sp>
          <p:nvSpPr>
            <p:cNvPr id="50" name="TextBox 49"/>
            <p:cNvSpPr txBox="1"/>
            <p:nvPr/>
          </p:nvSpPr>
          <p:spPr>
            <a:xfrm>
              <a:off x="1592022" y="3263907"/>
              <a:ext cx="1225575" cy="554017"/>
            </a:xfrm>
            <a:prstGeom prst="rect">
              <a:avLst/>
            </a:prstGeom>
            <a:noFill/>
          </p:spPr>
          <p:txBody>
            <a:bodyPr wrap="square" lIns="182807" tIns="146246" rIns="182807" bIns="146246" rtlCol="0">
              <a:spAutoFit/>
            </a:bodyPr>
            <a:lstStyle/>
            <a:p>
              <a:pPr defTabSz="914060">
                <a:lnSpc>
                  <a:spcPct val="90000"/>
                </a:lnSpc>
                <a:spcBef>
                  <a:spcPts val="800"/>
                </a:spcBef>
              </a:pPr>
              <a:r>
                <a:rPr lang="en-US" sz="1600" dirty="0">
                  <a:solidFill>
                    <a:srgbClr val="0078D7">
                      <a:lumMod val="20000"/>
                      <a:lumOff val="80000"/>
                    </a:srgbClr>
                  </a:solidFill>
                </a:rPr>
                <a:t>Adaptive </a:t>
              </a:r>
              <a:br>
                <a:rPr lang="en-US" sz="1600" dirty="0">
                  <a:solidFill>
                    <a:srgbClr val="0078D7">
                      <a:lumMod val="20000"/>
                      <a:lumOff val="80000"/>
                    </a:srgbClr>
                  </a:solidFill>
                </a:rPr>
              </a:br>
              <a:r>
                <a:rPr lang="en-US" sz="1600" dirty="0">
                  <a:solidFill>
                    <a:srgbClr val="0078D7">
                      <a:lumMod val="20000"/>
                      <a:lumOff val="80000"/>
                    </a:srgbClr>
                  </a:solidFill>
                </a:rPr>
                <a:t>User Interface</a:t>
              </a:r>
            </a:p>
          </p:txBody>
        </p:sp>
        <p:grpSp>
          <p:nvGrpSpPr>
            <p:cNvPr id="111" name="Group 110"/>
            <p:cNvGrpSpPr/>
            <p:nvPr/>
          </p:nvGrpSpPr>
          <p:grpSpPr>
            <a:xfrm>
              <a:off x="1274764" y="3378776"/>
              <a:ext cx="394464" cy="314583"/>
              <a:chOff x="1274764" y="3378776"/>
              <a:chExt cx="394464" cy="314583"/>
            </a:xfrm>
          </p:grpSpPr>
          <p:pic>
            <p:nvPicPr>
              <p:cNvPr id="21" name="Picture 20"/>
              <p:cNvPicPr>
                <a:picLocks noChangeAspect="1"/>
              </p:cNvPicPr>
              <p:nvPr/>
            </p:nvPicPr>
            <p:blipFill>
              <a:blip r:embed="rId6"/>
              <a:stretch>
                <a:fillRect/>
              </a:stretch>
            </p:blipFill>
            <p:spPr>
              <a:xfrm>
                <a:off x="1274764" y="3467787"/>
                <a:ext cx="201185" cy="225572"/>
              </a:xfrm>
              <a:prstGeom prst="rect">
                <a:avLst/>
              </a:prstGeom>
            </p:spPr>
          </p:pic>
          <p:grpSp>
            <p:nvGrpSpPr>
              <p:cNvPr id="110" name="Group 109"/>
              <p:cNvGrpSpPr/>
              <p:nvPr/>
            </p:nvGrpSpPr>
            <p:grpSpPr>
              <a:xfrm>
                <a:off x="1382420" y="3378776"/>
                <a:ext cx="254030" cy="217742"/>
                <a:chOff x="1344320" y="3386396"/>
                <a:chExt cx="254030" cy="217742"/>
              </a:xfrm>
            </p:grpSpPr>
            <p:sp>
              <p:nvSpPr>
                <p:cNvPr id="51" name="Freeform 50"/>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871" tIns="60936" rIns="121871" bIns="60936"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9" dirty="0">
                    <a:solidFill>
                      <a:srgbClr val="0078D7">
                        <a:lumMod val="20000"/>
                        <a:lumOff val="80000"/>
                      </a:srgbClr>
                    </a:solidFill>
                  </a:endParaRPr>
                </a:p>
              </p:txBody>
            </p:sp>
            <p:pic>
              <p:nvPicPr>
                <p:cNvPr id="52" name="Picture 5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4320" y="3386396"/>
                  <a:ext cx="254030" cy="151623"/>
                </a:xfrm>
                <a:prstGeom prst="rect">
                  <a:avLst/>
                </a:prstGeom>
              </p:spPr>
            </p:pic>
          </p:grpSp>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1506" y="3565510"/>
                <a:ext cx="117722" cy="117722"/>
              </a:xfrm>
              <a:prstGeom prst="rect">
                <a:avLst/>
              </a:prstGeom>
            </p:spPr>
          </p:pic>
        </p:grpSp>
      </p:grpSp>
      <p:grpSp>
        <p:nvGrpSpPr>
          <p:cNvPr id="109" name="NUI"/>
          <p:cNvGrpSpPr/>
          <p:nvPr/>
        </p:nvGrpSpPr>
        <p:grpSpPr>
          <a:xfrm>
            <a:off x="3664962" y="4847744"/>
            <a:ext cx="1918764" cy="738392"/>
            <a:chOff x="2810595" y="3636234"/>
            <a:chExt cx="1439652" cy="554017"/>
          </a:xfrm>
        </p:grpSpPr>
        <p:sp>
          <p:nvSpPr>
            <p:cNvPr id="42" name="TextBox 41"/>
            <p:cNvSpPr txBox="1"/>
            <p:nvPr/>
          </p:nvSpPr>
          <p:spPr>
            <a:xfrm>
              <a:off x="2988031" y="3636234"/>
              <a:ext cx="1262216" cy="554017"/>
            </a:xfrm>
            <a:prstGeom prst="rect">
              <a:avLst/>
            </a:prstGeom>
            <a:noFill/>
          </p:spPr>
          <p:txBody>
            <a:bodyPr wrap="square" lIns="182807" tIns="146246" rIns="182807" bIns="146246" rtlCol="0">
              <a:spAutoFit/>
            </a:bodyPr>
            <a:lstStyle/>
            <a:p>
              <a:pPr defTabSz="914060">
                <a:lnSpc>
                  <a:spcPct val="90000"/>
                </a:lnSpc>
                <a:spcBef>
                  <a:spcPts val="800"/>
                </a:spcBef>
              </a:pPr>
              <a:r>
                <a:rPr lang="en-US" sz="1600" dirty="0">
                  <a:solidFill>
                    <a:srgbClr val="0078D7">
                      <a:lumMod val="20000"/>
                      <a:lumOff val="80000"/>
                    </a:srgbClr>
                  </a:solidFill>
                </a:rPr>
                <a:t>Natural</a:t>
              </a:r>
              <a:br>
                <a:rPr lang="en-US" sz="1600" dirty="0">
                  <a:solidFill>
                    <a:srgbClr val="0078D7">
                      <a:lumMod val="20000"/>
                      <a:lumOff val="80000"/>
                    </a:srgbClr>
                  </a:solidFill>
                </a:rPr>
              </a:br>
              <a:r>
                <a:rPr lang="en-US" sz="1600" dirty="0">
                  <a:solidFill>
                    <a:srgbClr val="0078D7">
                      <a:lumMod val="20000"/>
                      <a:lumOff val="80000"/>
                    </a:srgbClr>
                  </a:solidFill>
                </a:rPr>
                <a:t>User Inputs</a:t>
              </a:r>
            </a:p>
          </p:txBody>
        </p:sp>
        <p:grpSp>
          <p:nvGrpSpPr>
            <p:cNvPr id="43" name="Group 42"/>
            <p:cNvGrpSpPr/>
            <p:nvPr/>
          </p:nvGrpSpPr>
          <p:grpSpPr>
            <a:xfrm>
              <a:off x="2872036" y="3696660"/>
              <a:ext cx="228182" cy="328156"/>
              <a:chOff x="2027902" y="3831543"/>
              <a:chExt cx="251312" cy="361419"/>
            </a:xfrm>
          </p:grpSpPr>
          <p:sp>
            <p:nvSpPr>
              <p:cNvPr id="44" name="Freeform 43"/>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321" tIns="62160" rIns="124321" bIns="6216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9" dirty="0">
                  <a:solidFill>
                    <a:srgbClr val="0078D7">
                      <a:lumMod val="20000"/>
                      <a:lumOff val="80000"/>
                    </a:srgbClr>
                  </a:solidFill>
                </a:endParaRPr>
              </a:p>
            </p:txBody>
          </p:sp>
          <p:pic>
            <p:nvPicPr>
              <p:cNvPr id="45" name="Picture 4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7902" y="3831543"/>
                <a:ext cx="238516" cy="238516"/>
              </a:xfrm>
              <a:prstGeom prst="rect">
                <a:avLst/>
              </a:prstGeom>
            </p:spPr>
          </p:pic>
        </p:grpSp>
        <p:pic>
          <p:nvPicPr>
            <p:cNvPr id="107" name="Picture 106"/>
            <p:cNvPicPr>
              <a:picLocks noChangeAspect="1"/>
            </p:cNvPicPr>
            <p:nvPr/>
          </p:nvPicPr>
          <p:blipFill>
            <a:blip r:embed="rId10"/>
            <a:stretch>
              <a:fillRect/>
            </a:stretch>
          </p:blipFill>
          <p:spPr>
            <a:xfrm>
              <a:off x="2810595" y="3879352"/>
              <a:ext cx="172085" cy="142585"/>
            </a:xfrm>
            <a:prstGeom prst="rect">
              <a:avLst/>
            </a:prstGeom>
          </p:spPr>
        </p:pic>
      </p:grpSp>
      <p:grpSp>
        <p:nvGrpSpPr>
          <p:cNvPr id="90" name="Holographic"/>
          <p:cNvGrpSpPr/>
          <p:nvPr/>
        </p:nvGrpSpPr>
        <p:grpSpPr>
          <a:xfrm>
            <a:off x="6778598" y="2419889"/>
            <a:ext cx="1840147" cy="635258"/>
            <a:chOff x="7601900" y="2391194"/>
            <a:chExt cx="1517269" cy="523792"/>
          </a:xfrm>
        </p:grpSpPr>
        <p:sp>
          <p:nvSpPr>
            <p:cNvPr id="91" name="Oval 90"/>
            <p:cNvSpPr/>
            <p:nvPr/>
          </p:nvSpPr>
          <p:spPr bwMode="auto">
            <a:xfrm>
              <a:off x="7601900" y="2391194"/>
              <a:ext cx="1517269" cy="523792"/>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71" rIns="0" bIns="0" numCol="1" spcCol="0" rtlCol="0" fromWordArt="0" anchor="b" anchorCtr="0" forceAA="0" compatLnSpc="1">
              <a:prstTxWarp prst="textNoShape">
                <a:avLst/>
              </a:prstTxWarp>
              <a:noAutofit/>
            </a:bodyPr>
            <a:lstStyle/>
            <a:p>
              <a:pPr algn="ctr" defTabSz="1242834" fontAlgn="base">
                <a:lnSpc>
                  <a:spcPct val="90000"/>
                </a:lnSpc>
                <a:spcBef>
                  <a:spcPct val="0"/>
                </a:spcBef>
                <a:spcAft>
                  <a:spcPct val="0"/>
                </a:spcAft>
                <a:defRPr/>
              </a:pPr>
              <a:r>
                <a:rPr lang="en-US" sz="16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rPr>
                <a:t>Holographic</a:t>
              </a:r>
            </a:p>
          </p:txBody>
        </p:sp>
        <p:pic>
          <p:nvPicPr>
            <p:cNvPr id="97" name="Picture 96" descr="141215_B-hero_01.png"/>
            <p:cNvPicPr>
              <a:picLocks noChangeAspect="1"/>
            </p:cNvPicPr>
            <p:nvPr/>
          </p:nvPicPr>
          <p:blipFill rotWithShape="1">
            <a:blip r:embed="rId11" cstate="print">
              <a:extLst>
                <a:ext uri="{28A0092B-C50C-407E-A947-70E740481C1C}">
                  <a14:useLocalDpi xmlns:a14="http://schemas.microsoft.com/office/drawing/2010/main" val="0"/>
                </a:ext>
              </a:extLst>
            </a:blip>
            <a:srcRect l="12333" t="23140" r="7378" b="17105"/>
            <a:stretch/>
          </p:blipFill>
          <p:spPr>
            <a:xfrm>
              <a:off x="8040602" y="2423392"/>
              <a:ext cx="744273" cy="293703"/>
            </a:xfrm>
            <a:prstGeom prst="rect">
              <a:avLst/>
            </a:prstGeom>
            <a:noFill/>
            <a:ln>
              <a:noFill/>
            </a:ln>
          </p:spPr>
        </p:pic>
      </p:grpSp>
      <p:grpSp>
        <p:nvGrpSpPr>
          <p:cNvPr id="99" name="Xbox"/>
          <p:cNvGrpSpPr/>
          <p:nvPr/>
        </p:nvGrpSpPr>
        <p:grpSpPr>
          <a:xfrm>
            <a:off x="8599861" y="2240036"/>
            <a:ext cx="1828061" cy="1078940"/>
            <a:chOff x="6521231" y="1647381"/>
            <a:chExt cx="1507304" cy="889625"/>
          </a:xfrm>
        </p:grpSpPr>
        <p:sp>
          <p:nvSpPr>
            <p:cNvPr id="100" name="Oval 99"/>
            <p:cNvSpPr/>
            <p:nvPr/>
          </p:nvSpPr>
          <p:spPr bwMode="auto">
            <a:xfrm>
              <a:off x="6521231" y="2031997"/>
              <a:ext cx="1507304" cy="50500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71" rIns="0" bIns="0" numCol="1" spcCol="0" rtlCol="0" fromWordArt="0" anchor="b" anchorCtr="0" forceAA="0" compatLnSpc="1">
              <a:prstTxWarp prst="textNoShape">
                <a:avLst/>
              </a:prstTxWarp>
              <a:noAutofit/>
            </a:bodyPr>
            <a:lstStyle/>
            <a:p>
              <a:pPr algn="ctr" defTabSz="1242834" fontAlgn="base">
                <a:lnSpc>
                  <a:spcPct val="90000"/>
                </a:lnSpc>
                <a:spcBef>
                  <a:spcPct val="0"/>
                </a:spcBef>
                <a:spcAft>
                  <a:spcPct val="0"/>
                </a:spcAft>
                <a:defRPr/>
              </a:pPr>
              <a:r>
                <a:rPr lang="en-US" sz="16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rPr>
                <a:t>Console</a:t>
              </a:r>
            </a:p>
          </p:txBody>
        </p:sp>
        <p:grpSp>
          <p:nvGrpSpPr>
            <p:cNvPr id="108" name="Group 107"/>
            <p:cNvGrpSpPr/>
            <p:nvPr/>
          </p:nvGrpSpPr>
          <p:grpSpPr>
            <a:xfrm>
              <a:off x="6756767" y="1647381"/>
              <a:ext cx="1235372" cy="764330"/>
              <a:chOff x="7766687" y="2034058"/>
              <a:chExt cx="1235372" cy="764330"/>
            </a:xfrm>
          </p:grpSpPr>
          <p:pic>
            <p:nvPicPr>
              <p:cNvPr id="113" name="Xbox"/>
              <p:cNvPicPr>
                <a:picLocks noChangeAspect="1"/>
              </p:cNvPicPr>
              <p:nvPr/>
            </p:nvPicPr>
            <p:blipFill rotWithShape="1">
              <a:blip r:embed="rId12">
                <a:extLst>
                  <a:ext uri="{28A0092B-C50C-407E-A947-70E740481C1C}">
                    <a14:useLocalDpi xmlns:a14="http://schemas.microsoft.com/office/drawing/2010/main" val="0"/>
                  </a:ext>
                </a:extLst>
              </a:blip>
              <a:srcRect l="10802" r="3931" b="25990"/>
              <a:stretch/>
            </p:blipFill>
            <p:spPr>
              <a:xfrm>
                <a:off x="7766687" y="2034058"/>
                <a:ext cx="1235372" cy="661905"/>
              </a:xfrm>
              <a:prstGeom prst="rect">
                <a:avLst/>
              </a:prstGeom>
            </p:spPr>
          </p:pic>
          <p:pic>
            <p:nvPicPr>
              <p:cNvPr id="114" name="Picture 1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12">
                <a:extLst>
                  <a:ext uri="{28A0092B-C50C-407E-A947-70E740481C1C}">
                    <a14:useLocalDpi xmlns:a14="http://schemas.microsoft.com/office/drawing/2010/main" val="0"/>
                  </a:ext>
                </a:extLst>
              </a:blip>
              <a:srcRect l="67417" t="74434" r="12990" b="6110"/>
              <a:stretch/>
            </p:blipFill>
            <p:spPr>
              <a:xfrm>
                <a:off x="8610002" y="2646993"/>
                <a:ext cx="246987" cy="151395"/>
              </a:xfrm>
              <a:prstGeom prst="rect">
                <a:avLst/>
              </a:prstGeom>
            </p:spPr>
          </p:pic>
        </p:grpSp>
      </p:grpSp>
      <p:grpSp>
        <p:nvGrpSpPr>
          <p:cNvPr id="116" name="Surface Hub"/>
          <p:cNvGrpSpPr/>
          <p:nvPr/>
        </p:nvGrpSpPr>
        <p:grpSpPr>
          <a:xfrm>
            <a:off x="10198879" y="2697943"/>
            <a:ext cx="1833972" cy="1103836"/>
            <a:chOff x="3640580" y="1459315"/>
            <a:chExt cx="1512176" cy="910151"/>
          </a:xfrm>
        </p:grpSpPr>
        <p:sp>
          <p:nvSpPr>
            <p:cNvPr id="117" name="Oval 116"/>
            <p:cNvSpPr/>
            <p:nvPr/>
          </p:nvSpPr>
          <p:spPr bwMode="auto">
            <a:xfrm>
              <a:off x="3640580" y="1862835"/>
              <a:ext cx="1512176" cy="50663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71" rIns="0" bIns="0" numCol="1" spcCol="0" rtlCol="0" fromWordArt="0" anchor="b" anchorCtr="0" forceAA="0" compatLnSpc="1">
              <a:prstTxWarp prst="textNoShape">
                <a:avLst/>
              </a:prstTxWarp>
              <a:noAutofit/>
            </a:bodyPr>
            <a:lstStyle/>
            <a:p>
              <a:pPr algn="ctr" defTabSz="1242834" fontAlgn="base">
                <a:lnSpc>
                  <a:spcPct val="90000"/>
                </a:lnSpc>
                <a:spcBef>
                  <a:spcPct val="0"/>
                </a:spcBef>
                <a:spcAft>
                  <a:spcPct val="0"/>
                </a:spcAft>
                <a:defRPr/>
              </a:pPr>
              <a:r>
                <a:rPr lang="en-US" sz="16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rPr>
                <a:t>Surface Hub</a:t>
              </a:r>
            </a:p>
          </p:txBody>
        </p:sp>
        <p:pic>
          <p:nvPicPr>
            <p:cNvPr id="118" name="Picture 2" descr="https://compass-ssl.surface.com/assets/3e/22/3e22a8d7-25bd-473d-815a-f49e27c515cb.png#desktop-engagingmeetings-new.png"/>
            <p:cNvPicPr>
              <a:picLocks noChangeAspect="1" noChangeArrowheads="1"/>
            </p:cNvPicPr>
            <p:nvPr/>
          </p:nvPicPr>
          <p:blipFill rotWithShape="1">
            <a:blip r:embed="rId14">
              <a:extLst>
                <a:ext uri="{28A0092B-C50C-407E-A947-70E740481C1C}">
                  <a14:useLocalDpi xmlns:a14="http://schemas.microsoft.com/office/drawing/2010/main" val="0"/>
                </a:ext>
              </a:extLst>
            </a:blip>
            <a:srcRect t="11376"/>
            <a:stretch/>
          </p:blipFill>
          <p:spPr bwMode="auto">
            <a:xfrm>
              <a:off x="3784126" y="1459315"/>
              <a:ext cx="1244722" cy="6987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Mobile"/>
          <p:cNvGrpSpPr/>
          <p:nvPr/>
        </p:nvGrpSpPr>
        <p:grpSpPr>
          <a:xfrm>
            <a:off x="2958350" y="2464063"/>
            <a:ext cx="1829068" cy="879979"/>
            <a:chOff x="2215390" y="1852418"/>
            <a:chExt cx="1508136" cy="725576"/>
          </a:xfrm>
        </p:grpSpPr>
        <p:sp>
          <p:nvSpPr>
            <p:cNvPr id="120" name="Oval 119"/>
            <p:cNvSpPr/>
            <p:nvPr/>
          </p:nvSpPr>
          <p:spPr bwMode="auto">
            <a:xfrm>
              <a:off x="2215390" y="2031998"/>
              <a:ext cx="1508136" cy="545996"/>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71" rIns="0" bIns="0" numCol="1" spcCol="0" rtlCol="0" fromWordArt="0" anchor="b" anchorCtr="0" forceAA="0" compatLnSpc="1">
              <a:prstTxWarp prst="textNoShape">
                <a:avLst/>
              </a:prstTxWarp>
              <a:noAutofit/>
            </a:bodyPr>
            <a:lstStyle/>
            <a:p>
              <a:pPr algn="ctr" defTabSz="1242834" fontAlgn="base">
                <a:lnSpc>
                  <a:spcPct val="90000"/>
                </a:lnSpc>
                <a:spcBef>
                  <a:spcPct val="0"/>
                </a:spcBef>
                <a:spcAft>
                  <a:spcPct val="0"/>
                </a:spcAft>
                <a:defRPr/>
              </a:pPr>
              <a:r>
                <a:rPr lang="en-US" sz="16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rPr>
                <a:t>Mobile</a:t>
              </a:r>
            </a:p>
          </p:txBody>
        </p:sp>
        <p:grpSp>
          <p:nvGrpSpPr>
            <p:cNvPr id="121" name="Group 120"/>
            <p:cNvGrpSpPr/>
            <p:nvPr/>
          </p:nvGrpSpPr>
          <p:grpSpPr>
            <a:xfrm>
              <a:off x="2364417" y="1852418"/>
              <a:ext cx="1315282" cy="529185"/>
              <a:chOff x="2735582" y="1816942"/>
              <a:chExt cx="1315282" cy="529185"/>
            </a:xfrm>
          </p:grpSpPr>
          <p:pic>
            <p:nvPicPr>
              <p:cNvPr id="122" name="2-in-1"/>
              <p:cNvPicPr>
                <a:picLocks noChangeAspect="1"/>
              </p:cNvPicPr>
              <p:nvPr/>
            </p:nvPicPr>
            <p:blipFill rotWithShape="1">
              <a:blip r:embed="rId15" cstate="print">
                <a:extLst>
                  <a:ext uri="{28A0092B-C50C-407E-A947-70E740481C1C}">
                    <a14:useLocalDpi xmlns:a14="http://schemas.microsoft.com/office/drawing/2010/main" val="0"/>
                  </a:ext>
                </a:extLst>
              </a:blip>
              <a:srcRect r="16795"/>
              <a:stretch/>
            </p:blipFill>
            <p:spPr>
              <a:xfrm>
                <a:off x="2914948" y="1816942"/>
                <a:ext cx="872345" cy="526533"/>
              </a:xfrm>
              <a:prstGeom prst="rect">
                <a:avLst/>
              </a:prstGeom>
            </p:spPr>
          </p:pic>
          <p:pic>
            <p:nvPicPr>
              <p:cNvPr id="123" name="Small Tablet"/>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889286" y="2045444"/>
                  <a:ext cx="331735" cy="325110"/>
                </a:xfrm>
                <a:prstGeom prst="rect">
                  <a:avLst/>
                </a:prstGeom>
              </p:spPr>
            </p:pic>
          </p:grpSp>
        </p:grpSp>
      </p:grpSp>
      <p:grpSp>
        <p:nvGrpSpPr>
          <p:cNvPr id="127" name="Devices"/>
          <p:cNvGrpSpPr/>
          <p:nvPr/>
        </p:nvGrpSpPr>
        <p:grpSpPr>
          <a:xfrm>
            <a:off x="1502379" y="3136216"/>
            <a:ext cx="1832059" cy="665563"/>
            <a:chOff x="1130940" y="2348605"/>
            <a:chExt cx="1510601" cy="548781"/>
          </a:xfrm>
        </p:grpSpPr>
        <p:sp>
          <p:nvSpPr>
            <p:cNvPr id="128" name="Oval 127"/>
            <p:cNvSpPr/>
            <p:nvPr/>
          </p:nvSpPr>
          <p:spPr bwMode="auto">
            <a:xfrm>
              <a:off x="1130940" y="2391195"/>
              <a:ext cx="1510601" cy="5061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71" rIns="0" bIns="0" numCol="1" spcCol="0" rtlCol="0" fromWordArt="0" anchor="b" anchorCtr="0" forceAA="0" compatLnSpc="1">
              <a:prstTxWarp prst="textNoShape">
                <a:avLst/>
              </a:prstTxWarp>
              <a:noAutofit/>
            </a:bodyPr>
            <a:lstStyle/>
            <a:p>
              <a:pPr algn="ctr" defTabSz="1242834" fontAlgn="base">
                <a:lnSpc>
                  <a:spcPct val="90000"/>
                </a:lnSpc>
                <a:spcBef>
                  <a:spcPct val="0"/>
                </a:spcBef>
                <a:spcAft>
                  <a:spcPct val="0"/>
                </a:spcAft>
                <a:defRPr/>
              </a:pPr>
              <a:r>
                <a:rPr lang="en-US" sz="16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rPr>
                <a:t>Devices +IoT</a:t>
              </a:r>
            </a:p>
          </p:txBody>
        </p:sp>
        <p:grpSp>
          <p:nvGrpSpPr>
            <p:cNvPr id="129" name="Group 128"/>
            <p:cNvGrpSpPr/>
            <p:nvPr/>
          </p:nvGrpSpPr>
          <p:grpSpPr>
            <a:xfrm>
              <a:off x="1510468" y="2348605"/>
              <a:ext cx="758694" cy="370336"/>
              <a:chOff x="1522017" y="2374576"/>
              <a:chExt cx="758694" cy="370336"/>
            </a:xfrm>
          </p:grpSpPr>
          <p:pic>
            <p:nvPicPr>
              <p:cNvPr id="130" name="IoT"/>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522017" y="2402466"/>
                <a:ext cx="378950" cy="274863"/>
              </a:xfrm>
              <a:prstGeom prst="rect">
                <a:avLst/>
              </a:prstGeom>
            </p:spPr>
          </p:pic>
          <p:pic>
            <p:nvPicPr>
              <p:cNvPr id="131" name="IoT"/>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901762" y="2374576"/>
                <a:ext cx="378949" cy="274864"/>
              </a:xfrm>
              <a:prstGeom prst="rect">
                <a:avLst/>
              </a:prstGeom>
            </p:spPr>
          </p:pic>
          <p:pic>
            <p:nvPicPr>
              <p:cNvPr id="132" name="Picture 131"/>
              <p:cNvPicPr>
                <a:picLocks noChangeAspect="1"/>
              </p:cNvPicPr>
              <p:nvPr/>
            </p:nvPicPr>
            <p:blipFill>
              <a:blip r:embed="rId20"/>
              <a:stretch>
                <a:fillRect/>
              </a:stretch>
            </p:blipFill>
            <p:spPr>
              <a:xfrm>
                <a:off x="1720113" y="2468957"/>
                <a:ext cx="411595" cy="275955"/>
              </a:xfrm>
              <a:prstGeom prst="rect">
                <a:avLst/>
              </a:prstGeom>
            </p:spPr>
          </p:pic>
        </p:grpSp>
      </p:grpSp>
      <p:grpSp>
        <p:nvGrpSpPr>
          <p:cNvPr id="133" name="Desktop"/>
          <p:cNvGrpSpPr/>
          <p:nvPr/>
        </p:nvGrpSpPr>
        <p:grpSpPr>
          <a:xfrm>
            <a:off x="4869948" y="2062003"/>
            <a:ext cx="1828065" cy="1061345"/>
            <a:chOff x="5155761" y="1530344"/>
            <a:chExt cx="1507307" cy="875119"/>
          </a:xfrm>
        </p:grpSpPr>
        <p:sp>
          <p:nvSpPr>
            <p:cNvPr id="134" name="Oval 133"/>
            <p:cNvSpPr/>
            <p:nvPr/>
          </p:nvSpPr>
          <p:spPr bwMode="auto">
            <a:xfrm>
              <a:off x="5155761" y="1862832"/>
              <a:ext cx="1507307" cy="54263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71" rIns="0" bIns="0" numCol="1" spcCol="0" rtlCol="0" fromWordArt="0" anchor="b" anchorCtr="0" forceAA="0" compatLnSpc="1">
              <a:prstTxWarp prst="textNoShape">
                <a:avLst/>
              </a:prstTxWarp>
              <a:noAutofit/>
            </a:bodyPr>
            <a:lstStyle/>
            <a:p>
              <a:pPr algn="ctr" defTabSz="1242834" fontAlgn="base">
                <a:lnSpc>
                  <a:spcPct val="90000"/>
                </a:lnSpc>
                <a:spcBef>
                  <a:spcPct val="0"/>
                </a:spcBef>
                <a:spcAft>
                  <a:spcPct val="0"/>
                </a:spcAft>
                <a:defRPr/>
              </a:pPr>
              <a:r>
                <a:rPr lang="en-US" sz="16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rPr>
                <a:t>PC</a:t>
              </a:r>
            </a:p>
          </p:txBody>
        </p:sp>
        <p:grpSp>
          <p:nvGrpSpPr>
            <p:cNvPr id="135" name="Group 134"/>
            <p:cNvGrpSpPr/>
            <p:nvPr/>
          </p:nvGrpSpPr>
          <p:grpSpPr>
            <a:xfrm>
              <a:off x="5298392" y="1530344"/>
              <a:ext cx="1278677" cy="726073"/>
              <a:chOff x="4538410" y="1456930"/>
              <a:chExt cx="1278677" cy="726073"/>
            </a:xfrm>
          </p:grpSpPr>
          <p:pic>
            <p:nvPicPr>
              <p:cNvPr id="136" name="Desktop"/>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565527" y="1456930"/>
                <a:ext cx="980237" cy="562600"/>
              </a:xfrm>
              <a:prstGeom prst="rect">
                <a:avLst/>
              </a:prstGeom>
            </p:spPr>
          </p:pic>
          <p:pic>
            <p:nvPicPr>
              <p:cNvPr id="137" name="2-in-1"/>
              <p:cNvPicPr>
                <a:picLocks noChangeAspect="1"/>
              </p:cNvPicPr>
              <p:nvPr/>
            </p:nvPicPr>
            <p:blipFill rotWithShape="1">
              <a:blip r:embed="rId15" cstate="print">
                <a:extLst>
                  <a:ext uri="{28A0092B-C50C-407E-A947-70E740481C1C}">
                    <a14:useLocalDpi xmlns:a14="http://schemas.microsoft.com/office/drawing/2010/main" val="0"/>
                  </a:ext>
                </a:extLst>
              </a:blip>
              <a:srcRect r="16795"/>
              <a:stretch/>
            </p:blipFill>
            <p:spPr>
              <a:xfrm>
                <a:off x="5017491" y="1700384"/>
                <a:ext cx="799596" cy="482619"/>
              </a:xfrm>
              <a:prstGeom prst="rect">
                <a:avLst/>
              </a:prstGeom>
            </p:spPr>
          </p:pic>
          <p:pic>
            <p:nvPicPr>
              <p:cNvPr id="138" name="Laptop"/>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538410" y="1714822"/>
                <a:ext cx="623613" cy="375988"/>
              </a:xfrm>
              <a:prstGeom prst="rect">
                <a:avLst/>
              </a:prstGeom>
            </p:spPr>
          </p:pic>
        </p:grpSp>
      </p:grpSp>
    </p:spTree>
    <p:extLst>
      <p:ext uri="{BB962C8B-B14F-4D97-AF65-F5344CB8AC3E}">
        <p14:creationId xmlns:p14="http://schemas.microsoft.com/office/powerpoint/2010/main" val="13716472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7"/>
                                        </p:tgtEl>
                                        <p:attrNameLst>
                                          <p:attrName>style.visibility</p:attrName>
                                        </p:attrNameLst>
                                      </p:cBhvr>
                                      <p:to>
                                        <p:strVal val="visible"/>
                                      </p:to>
                                    </p:set>
                                    <p:animEffect transition="in" filter="fade">
                                      <p:cBhvr>
                                        <p:cTn id="11" dur="500"/>
                                        <p:tgtEl>
                                          <p:spTgt spid="1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9"/>
                                        </p:tgtEl>
                                        <p:attrNameLst>
                                          <p:attrName>style.visibility</p:attrName>
                                        </p:attrNameLst>
                                      </p:cBhvr>
                                      <p:to>
                                        <p:strVal val="visible"/>
                                      </p:to>
                                    </p:set>
                                    <p:animEffect transition="in" filter="fade">
                                      <p:cBhvr>
                                        <p:cTn id="15" dur="500"/>
                                        <p:tgtEl>
                                          <p:spTgt spid="11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fade">
                                      <p:cBhvr>
                                        <p:cTn id="19" dur="500"/>
                                        <p:tgtEl>
                                          <p:spTgt spid="13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9"/>
                                        </p:tgtEl>
                                        <p:attrNameLst>
                                          <p:attrName>style.visibility</p:attrName>
                                        </p:attrNameLst>
                                      </p:cBhvr>
                                      <p:to>
                                        <p:strVal val="visible"/>
                                      </p:to>
                                    </p:set>
                                    <p:animEffect transition="in" filter="fade">
                                      <p:cBhvr>
                                        <p:cTn id="27" dur="500"/>
                                        <p:tgtEl>
                                          <p:spTgt spid="9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fade">
                                      <p:cBhvr>
                                        <p:cTn id="31" dur="500"/>
                                        <p:tgtEl>
                                          <p:spTgt spid="1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1"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
                                        <p:tgtEl>
                                          <p:spTgt spid="8"/>
                                        </p:tgtEl>
                                      </p:cBhvr>
                                    </p:animEffect>
                                  </p:childTnLst>
                                </p:cTn>
                              </p:par>
                              <p:par>
                                <p:cTn id="37" presetID="42" presetClass="path" presetSubtype="0" accel="50000" decel="50000" fill="hold" grpId="0" nodeType="withEffect">
                                  <p:stCondLst>
                                    <p:cond delay="0"/>
                                  </p:stCondLst>
                                  <p:childTnLst>
                                    <p:animMotion origin="layout" path="M 1.38889E-6 3.82716E-6 L 1.38889E-6 0.19444 " pathEditMode="relative" rAng="0" ptsTypes="AA">
                                      <p:cBhvr>
                                        <p:cTn id="38" dur="1000" fill="hold"/>
                                        <p:tgtEl>
                                          <p:spTgt spid="8"/>
                                        </p:tgtEl>
                                        <p:attrNameLst>
                                          <p:attrName>ppt_x</p:attrName>
                                          <p:attrName>ppt_y</p:attrName>
                                        </p:attrNameLst>
                                      </p:cBhvr>
                                      <p:rCtr x="0" y="9722"/>
                                    </p:animMotion>
                                  </p:childTnLst>
                                </p:cTn>
                              </p:par>
                              <p:par>
                                <p:cTn id="39" presetID="22" presetClass="entr" presetSubtype="1"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up)">
                                      <p:cBhvr>
                                        <p:cTn id="41" dur="1000"/>
                                        <p:tgtEl>
                                          <p:spTgt spid="7"/>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112"/>
                                        </p:tgtEl>
                                        <p:attrNameLst>
                                          <p:attrName>style.visibility</p:attrName>
                                        </p:attrNameLst>
                                      </p:cBhvr>
                                      <p:to>
                                        <p:strVal val="visible"/>
                                      </p:to>
                                    </p:set>
                                    <p:animEffect transition="in" filter="fade">
                                      <p:cBhvr>
                                        <p:cTn id="45" dur="500"/>
                                        <p:tgtEl>
                                          <p:spTgt spid="112"/>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109"/>
                                        </p:tgtEl>
                                        <p:attrNameLst>
                                          <p:attrName>style.visibility</p:attrName>
                                        </p:attrNameLst>
                                      </p:cBhvr>
                                      <p:to>
                                        <p:strVal val="visible"/>
                                      </p:to>
                                    </p:set>
                                    <p:animEffect transition="in" filter="fade">
                                      <p:cBhvr>
                                        <p:cTn id="49" dur="500"/>
                                        <p:tgtEl>
                                          <p:spTgt spid="109"/>
                                        </p:tgtEl>
                                      </p:cBhvr>
                                    </p:animEffect>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childTnLst>
                          </p:cTn>
                        </p:par>
                        <p:par>
                          <p:cTn id="54" fill="hold">
                            <p:stCondLst>
                              <p:cond delay="2500"/>
                            </p:stCondLst>
                            <p:childTnLst>
                              <p:par>
                                <p:cTn id="55" presetID="10" presetClass="entr" presetSubtype="0" fill="hold" nodeType="after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childTnLst>
                          </p:cTn>
                        </p:par>
                        <p:par>
                          <p:cTn id="58" fill="hold">
                            <p:stCondLst>
                              <p:cond delay="3000"/>
                            </p:stCondLst>
                            <p:childTnLst>
                              <p:par>
                                <p:cTn id="59" presetID="10" presetClass="entr" presetSubtype="0" fill="hold" nodeType="after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smtClean="0"/>
              <a:t>tuned to each form factor…</a:t>
            </a:r>
            <a:endParaRPr lang="en-US" dirty="0"/>
          </a:p>
        </p:txBody>
      </p:sp>
      <p:pic>
        <p:nvPicPr>
          <p:cNvPr id="3" name="Picture 2"/>
          <p:cNvPicPr/>
          <p:nvPr/>
        </p:nvPicPr>
        <p:blipFill>
          <a:blip r:embed="rId2"/>
          <a:stretch>
            <a:fillRect/>
          </a:stretch>
        </p:blipFill>
        <p:spPr>
          <a:xfrm>
            <a:off x="865" y="1379"/>
            <a:ext cx="12187096" cy="6855242"/>
          </a:xfrm>
          <a:prstGeom prst="rect">
            <a:avLst/>
          </a:prstGeom>
        </p:spPr>
      </p:pic>
    </p:spTree>
    <p:extLst>
      <p:ext uri="{BB962C8B-B14F-4D97-AF65-F5344CB8AC3E}">
        <p14:creationId xmlns:p14="http://schemas.microsoft.com/office/powerpoint/2010/main" val="3434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sz="3999"/>
              <a:t>Adaptive UX</a:t>
            </a:r>
            <a:endParaRPr lang="en-US" sz="1799" dirty="0">
              <a:solidFill>
                <a:schemeClr val="tx1"/>
              </a:solidFill>
              <a:latin typeface="+mn-lt"/>
              <a:cs typeface="+mn-cs"/>
            </a:endParaRPr>
          </a:p>
        </p:txBody>
      </p:sp>
      <p:pic>
        <p:nvPicPr>
          <p:cNvPr id="3" name="Picture 2"/>
          <p:cNvPicPr/>
          <p:nvPr/>
        </p:nvPicPr>
        <p:blipFill>
          <a:blip r:embed="rId2"/>
          <a:stretch>
            <a:fillRect/>
          </a:stretch>
        </p:blipFill>
        <p:spPr>
          <a:xfrm>
            <a:off x="865" y="1379"/>
            <a:ext cx="12187096" cy="6855242"/>
          </a:xfrm>
          <a:prstGeom prst="rect">
            <a:avLst/>
          </a:prstGeom>
        </p:spPr>
      </p:pic>
    </p:spTree>
    <p:extLst>
      <p:ext uri="{BB962C8B-B14F-4D97-AF65-F5344CB8AC3E}">
        <p14:creationId xmlns:p14="http://schemas.microsoft.com/office/powerpoint/2010/main" val="3696387541"/>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2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pany xmlns="http://schemas.microsoft.com/sharepoint/v3">Critical Path</Company>
    <Project xmlns="c7dd7a47-5eb0-4219-9c75-8258c822be9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D61B4CFCB5D8D4A8E65D32A29D8DB3E" ma:contentTypeVersion="3" ma:contentTypeDescription="Create a new document." ma:contentTypeScope="" ma:versionID="f0276697cd14aa124c054602ce8fe3c5">
  <xsd:schema xmlns:xsd="http://www.w3.org/2001/XMLSchema" xmlns:xs="http://www.w3.org/2001/XMLSchema" xmlns:p="http://schemas.microsoft.com/office/2006/metadata/properties" xmlns:ns1="http://schemas.microsoft.com/sharepoint/v3" xmlns:ns2="c7dd7a47-5eb0-4219-9c75-8258c822be9e" targetNamespace="http://schemas.microsoft.com/office/2006/metadata/properties" ma:root="true" ma:fieldsID="ce85d22485e5625b9ccd59583b658dde" ns1:_="" ns2:_="">
    <xsd:import namespace="http://schemas.microsoft.com/sharepoint/v3"/>
    <xsd:import namespace="c7dd7a47-5eb0-4219-9c75-8258c822be9e"/>
    <xsd:element name="properties">
      <xsd:complexType>
        <xsd:sequence>
          <xsd:element name="documentManagement">
            <xsd:complexType>
              <xsd:all>
                <xsd:element ref="ns1:Company" minOccurs="0"/>
                <xsd:element ref="ns2:Projec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dd7a47-5eb0-4219-9c75-8258c822be9e" elementFormDefault="qualified">
    <xsd:import namespace="http://schemas.microsoft.com/office/2006/documentManagement/types"/>
    <xsd:import namespace="http://schemas.microsoft.com/office/infopath/2007/PartnerControls"/>
    <xsd:element name="Project" ma:index="9" nillable="true" ma:displayName="Project" ma:internalName="Projec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schemas.microsoft.com/sharepoint/v3"/>
    <ds:schemaRef ds:uri="http://purl.org/dc/terms/"/>
    <ds:schemaRef ds:uri="http://schemas.microsoft.com/office/2006/documentManagement/types"/>
    <ds:schemaRef ds:uri="http://purl.org/dc/dcmitype/"/>
    <ds:schemaRef ds:uri="http://schemas.microsoft.com/office/infopath/2007/PartnerControls"/>
    <ds:schemaRef ds:uri="c7dd7a47-5eb0-4219-9c75-8258c822be9e"/>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F3CB00D-FBE3-46CD-905F-2C1357C53E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7dd7a47-5eb0-4219-9c75-8258c822be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1689</Words>
  <Application>Microsoft Office PowerPoint</Application>
  <PresentationFormat>Custom</PresentationFormat>
  <Paragraphs>259</Paragraphs>
  <Slides>31</Slides>
  <Notes>11</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31</vt:i4>
      </vt:variant>
    </vt:vector>
  </HeadingPairs>
  <TitlesOfParts>
    <vt:vector size="49" baseType="lpstr">
      <vt:lpstr>Arial</vt:lpstr>
      <vt:lpstr>Calibri</vt:lpstr>
      <vt:lpstr>Calibri Light</vt:lpstr>
      <vt:lpstr>Consolas</vt:lpstr>
      <vt:lpstr>Courier New</vt:lpstr>
      <vt:lpstr>Segoe Light</vt:lpstr>
      <vt:lpstr>Segoe UI</vt:lpstr>
      <vt:lpstr>Segoe UI Light</vt:lpstr>
      <vt:lpstr>Segoe UI Semibold</vt:lpstr>
      <vt:lpstr>Wingdings</vt:lpstr>
      <vt:lpstr>5-30055_Office Template 2012 - 16x9 - White Background</vt:lpstr>
      <vt:lpstr>5-30055_Office Template 2012 - 16x9 - Colored Accent Slides</vt:lpstr>
      <vt:lpstr>2_TEE14 Speaker PPT Template</vt:lpstr>
      <vt:lpstr>2_5-30610_Microsoft_Ignite_Keynote_Template_CUSTOM_LIGHT</vt:lpstr>
      <vt:lpstr>1_5-30610_Microsoft_Ignite_Keynote_Template_CUSTOM_LIGHT</vt:lpstr>
      <vt:lpstr>3_5-30055_Office Template 2012 - 16x9 - White Background</vt:lpstr>
      <vt:lpstr>5-30610_Microsoft_Ignite_Keynote_Template_CUSTOM_LIGHT</vt:lpstr>
      <vt:lpstr>Office Theme</vt:lpstr>
      <vt:lpstr>Office 365 Development</vt:lpstr>
      <vt:lpstr>Advanced Windows 10 development with the Office 365 APIs</vt:lpstr>
      <vt:lpstr>Agenda</vt:lpstr>
      <vt:lpstr>Developer vision</vt:lpstr>
      <vt:lpstr>Universal Windows Platform</vt:lpstr>
      <vt:lpstr>A bigger opportunity with one Windows </vt:lpstr>
      <vt:lpstr>…and one app platform</vt:lpstr>
      <vt:lpstr>tuned to each form factor…</vt:lpstr>
      <vt:lpstr>Adaptive UX</vt:lpstr>
      <vt:lpstr>Tailored experiences</vt:lpstr>
      <vt:lpstr>Universal Windows 8.1 apps</vt:lpstr>
      <vt:lpstr>One binary for every device</vt:lpstr>
      <vt:lpstr>Universal Windows Platform</vt:lpstr>
      <vt:lpstr>Platform extensions</vt:lpstr>
      <vt:lpstr>demo</vt:lpstr>
      <vt:lpstr>Integrating Office 365</vt:lpstr>
      <vt:lpstr>Add Office 365 to Universal App</vt:lpstr>
      <vt:lpstr>Adding Connected Services</vt:lpstr>
      <vt:lpstr>Adding Connected Services</vt:lpstr>
      <vt:lpstr>Add Connected Service</vt:lpstr>
      <vt:lpstr>OAuth Implementation</vt:lpstr>
      <vt:lpstr>Authentication Compared</vt:lpstr>
      <vt:lpstr>Office 365 Service Communication</vt:lpstr>
      <vt:lpstr>“Client” object constructor example</vt:lpstr>
      <vt:lpstr>Office 365 Service Communication</vt:lpstr>
      <vt:lpstr>demo</vt:lpstr>
      <vt:lpstr>Summary</vt:lpstr>
      <vt:lpstr>Further reading…</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2014-09-30T00:38:07Z</dcterms:created>
  <dcterms:modified xsi:type="dcterms:W3CDTF">2015-10-07T23:44:07Z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0x0101006D61B4CFCB5D8D4A8E65D32A29D8DB3E</vt:lpwstr>
  </property>
</Properties>
</file>